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4"/>
  </p:notesMasterIdLst>
  <p:sldIdLst>
    <p:sldId id="256" r:id="rId2"/>
    <p:sldId id="258" r:id="rId3"/>
    <p:sldId id="273" r:id="rId4"/>
    <p:sldId id="285" r:id="rId5"/>
    <p:sldId id="274" r:id="rId6"/>
    <p:sldId id="275" r:id="rId7"/>
    <p:sldId id="276" r:id="rId8"/>
    <p:sldId id="278" r:id="rId9"/>
    <p:sldId id="279" r:id="rId10"/>
    <p:sldId id="288" r:id="rId11"/>
    <p:sldId id="291" r:id="rId12"/>
    <p:sldId id="280" r:id="rId13"/>
    <p:sldId id="287" r:id="rId14"/>
    <p:sldId id="292" r:id="rId15"/>
    <p:sldId id="281" r:id="rId16"/>
    <p:sldId id="290" r:id="rId17"/>
    <p:sldId id="286" r:id="rId18"/>
    <p:sldId id="283" r:id="rId19"/>
    <p:sldId id="282" r:id="rId20"/>
    <p:sldId id="277" r:id="rId21"/>
    <p:sldId id="284" r:id="rId22"/>
    <p:sldId id="289"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EF482"/>
    <a:srgbClr val="5AF07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37" autoAdjust="0"/>
  </p:normalViewPr>
  <p:slideViewPr>
    <p:cSldViewPr snapToGrid="0">
      <p:cViewPr>
        <p:scale>
          <a:sx n="75" d="100"/>
          <a:sy n="75" d="100"/>
        </p:scale>
        <p:origin x="516"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2.gif>
</file>

<file path=ppt/media/image3.gif>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001"/>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D40202-A35E-416D-B6BA-4FEF5423E180}" type="datetimeFigureOut">
              <a:rPr lang="en-001" smtClean="0"/>
              <a:t>20/01/2024</a:t>
            </a:fld>
            <a:endParaRPr lang="en-001"/>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001"/>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001"/>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001"/>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1C1BBF-34AC-4E5B-81EC-685B7DA41C31}" type="slidenum">
              <a:rPr lang="en-001" smtClean="0"/>
              <a:t>‹#›</a:t>
            </a:fld>
            <a:endParaRPr lang="en-001"/>
          </a:p>
        </p:txBody>
      </p:sp>
    </p:spTree>
    <p:extLst>
      <p:ext uri="{BB962C8B-B14F-4D97-AF65-F5344CB8AC3E}">
        <p14:creationId xmlns:p14="http://schemas.microsoft.com/office/powerpoint/2010/main" val="2440187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CA2D288-E94D-4429-B987-86933DBBFE3B}" type="datetime1">
              <a:rPr lang="en-US" smtClean="0"/>
              <a:t>1/20/2024</a:t>
            </a:fld>
            <a:endParaRPr lang="en-US"/>
          </a:p>
        </p:txBody>
      </p:sp>
      <p:sp>
        <p:nvSpPr>
          <p:cNvPr id="5" name="Footer Placeholder 4"/>
          <p:cNvSpPr>
            <a:spLocks noGrp="1"/>
          </p:cNvSpPr>
          <p:nvPr>
            <p:ph type="ftr" sz="quarter" idx="11"/>
          </p:nvPr>
        </p:nvSpPr>
        <p:spPr/>
        <p:txBody>
          <a:bodyPr/>
          <a:lstStyle/>
          <a:p>
            <a:r>
              <a:rPr lang="en-US"/>
              <a:t>Integrative Trajectory Forecasting for Autonomous Vehicles in Mixed Traffic Environments</a:t>
            </a:r>
          </a:p>
        </p:txBody>
      </p:sp>
      <p:sp>
        <p:nvSpPr>
          <p:cNvPr id="6" name="Slide Number Placeholder 5"/>
          <p:cNvSpPr>
            <a:spLocks noGrp="1"/>
          </p:cNvSpPr>
          <p:nvPr>
            <p:ph type="sldNum" sz="quarter" idx="12"/>
          </p:nvPr>
        </p:nvSpPr>
        <p:spPr/>
        <p:txBody>
          <a:bodyPr/>
          <a:lstStyle/>
          <a:p>
            <a:fld id="{DC868833-F837-46FB-9C77-09C205A3C98D}"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76969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12386A-315D-415D-B7B5-7EB587CD8730}" type="datetime1">
              <a:rPr lang="en-US" smtClean="0"/>
              <a:t>1/20/2024</a:t>
            </a:fld>
            <a:endParaRPr lang="en-US"/>
          </a:p>
        </p:txBody>
      </p:sp>
      <p:sp>
        <p:nvSpPr>
          <p:cNvPr id="5" name="Footer Placeholder 4"/>
          <p:cNvSpPr>
            <a:spLocks noGrp="1"/>
          </p:cNvSpPr>
          <p:nvPr>
            <p:ph type="ftr" sz="quarter" idx="11"/>
          </p:nvPr>
        </p:nvSpPr>
        <p:spPr/>
        <p:txBody>
          <a:bodyPr/>
          <a:lstStyle/>
          <a:p>
            <a:r>
              <a:rPr lang="en-US"/>
              <a:t>Integrative Trajectory Forecasting for Autonomous Vehicles in Mixed Traffic Environments</a:t>
            </a:r>
          </a:p>
        </p:txBody>
      </p:sp>
      <p:sp>
        <p:nvSpPr>
          <p:cNvPr id="6" name="Slide Number Placeholder 5"/>
          <p:cNvSpPr>
            <a:spLocks noGrp="1"/>
          </p:cNvSpPr>
          <p:nvPr>
            <p:ph type="sldNum" sz="quarter" idx="12"/>
          </p:nvPr>
        </p:nvSpPr>
        <p:spPr/>
        <p:txBody>
          <a:bodyPr/>
          <a:lstStyle/>
          <a:p>
            <a:fld id="{DC868833-F837-46FB-9C77-09C205A3C98D}" type="slidenum">
              <a:rPr lang="en-US" smtClean="0"/>
              <a:t>‹#›</a:t>
            </a:fld>
            <a:endParaRPr lang="en-US"/>
          </a:p>
        </p:txBody>
      </p:sp>
    </p:spTree>
    <p:extLst>
      <p:ext uri="{BB962C8B-B14F-4D97-AF65-F5344CB8AC3E}">
        <p14:creationId xmlns:p14="http://schemas.microsoft.com/office/powerpoint/2010/main" val="13771442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1CAEF24-CAC3-41A7-A0AB-4A2B7398BBA1}" type="datetime1">
              <a:rPr lang="en-US" smtClean="0"/>
              <a:t>1/20/2024</a:t>
            </a:fld>
            <a:endParaRPr lang="en-US"/>
          </a:p>
        </p:txBody>
      </p:sp>
      <p:sp>
        <p:nvSpPr>
          <p:cNvPr id="5" name="Footer Placeholder 4"/>
          <p:cNvSpPr>
            <a:spLocks noGrp="1"/>
          </p:cNvSpPr>
          <p:nvPr>
            <p:ph type="ftr" sz="quarter" idx="11"/>
          </p:nvPr>
        </p:nvSpPr>
        <p:spPr/>
        <p:txBody>
          <a:bodyPr/>
          <a:lstStyle/>
          <a:p>
            <a:r>
              <a:rPr lang="en-US"/>
              <a:t>Integrative Trajectory Forecasting for Autonomous Vehicles in Mixed Traffic Environments</a:t>
            </a:r>
          </a:p>
        </p:txBody>
      </p:sp>
      <p:sp>
        <p:nvSpPr>
          <p:cNvPr id="6" name="Slide Number Placeholder 5"/>
          <p:cNvSpPr>
            <a:spLocks noGrp="1"/>
          </p:cNvSpPr>
          <p:nvPr>
            <p:ph type="sldNum" sz="quarter" idx="12"/>
          </p:nvPr>
        </p:nvSpPr>
        <p:spPr/>
        <p:txBody>
          <a:bodyPr/>
          <a:lstStyle/>
          <a:p>
            <a:fld id="{DC868833-F837-46FB-9C77-09C205A3C98D}" type="slidenum">
              <a:rPr lang="en-US" smtClean="0"/>
              <a:t>‹#›</a:t>
            </a:fld>
            <a:endParaRPr lang="en-US"/>
          </a:p>
        </p:txBody>
      </p:sp>
    </p:spTree>
    <p:extLst>
      <p:ext uri="{BB962C8B-B14F-4D97-AF65-F5344CB8AC3E}">
        <p14:creationId xmlns:p14="http://schemas.microsoft.com/office/powerpoint/2010/main" val="13985879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D6498E-C529-4466-829A-81670B26D783}" type="datetime1">
              <a:rPr lang="en-US" smtClean="0"/>
              <a:t>1/20/2024</a:t>
            </a:fld>
            <a:endParaRPr lang="en-US"/>
          </a:p>
        </p:txBody>
      </p:sp>
      <p:sp>
        <p:nvSpPr>
          <p:cNvPr id="5" name="Footer Placeholder 4"/>
          <p:cNvSpPr>
            <a:spLocks noGrp="1"/>
          </p:cNvSpPr>
          <p:nvPr>
            <p:ph type="ftr" sz="quarter" idx="11"/>
          </p:nvPr>
        </p:nvSpPr>
        <p:spPr/>
        <p:txBody>
          <a:bodyPr/>
          <a:lstStyle/>
          <a:p>
            <a:r>
              <a:rPr lang="en-US"/>
              <a:t>Integrative Trajectory Forecasting for Autonomous Vehicles in Mixed Traffic Environments</a:t>
            </a:r>
          </a:p>
        </p:txBody>
      </p:sp>
      <p:sp>
        <p:nvSpPr>
          <p:cNvPr id="6" name="Slide Number Placeholder 5"/>
          <p:cNvSpPr>
            <a:spLocks noGrp="1"/>
          </p:cNvSpPr>
          <p:nvPr>
            <p:ph type="sldNum" sz="quarter" idx="12"/>
          </p:nvPr>
        </p:nvSpPr>
        <p:spPr/>
        <p:txBody>
          <a:bodyPr/>
          <a:lstStyle/>
          <a:p>
            <a:fld id="{DC868833-F837-46FB-9C77-09C205A3C98D}" type="slidenum">
              <a:rPr lang="en-US" smtClean="0"/>
              <a:t>‹#›</a:t>
            </a:fld>
            <a:endParaRPr lang="en-US"/>
          </a:p>
        </p:txBody>
      </p:sp>
    </p:spTree>
    <p:extLst>
      <p:ext uri="{BB962C8B-B14F-4D97-AF65-F5344CB8AC3E}">
        <p14:creationId xmlns:p14="http://schemas.microsoft.com/office/powerpoint/2010/main" val="3910776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6D2A1EA-F6C9-434B-BC85-0DA4A63D3004}" type="datetime1">
              <a:rPr lang="en-US" smtClean="0"/>
              <a:t>1/20/2024</a:t>
            </a:fld>
            <a:endParaRPr lang="en-US"/>
          </a:p>
        </p:txBody>
      </p:sp>
      <p:sp>
        <p:nvSpPr>
          <p:cNvPr id="5" name="Footer Placeholder 4"/>
          <p:cNvSpPr>
            <a:spLocks noGrp="1"/>
          </p:cNvSpPr>
          <p:nvPr>
            <p:ph type="ftr" sz="quarter" idx="11"/>
          </p:nvPr>
        </p:nvSpPr>
        <p:spPr/>
        <p:txBody>
          <a:bodyPr/>
          <a:lstStyle/>
          <a:p>
            <a:r>
              <a:rPr lang="en-US"/>
              <a:t>Integrative Trajectory Forecasting for Autonomous Vehicles in Mixed Traffic Environments</a:t>
            </a:r>
          </a:p>
        </p:txBody>
      </p:sp>
      <p:sp>
        <p:nvSpPr>
          <p:cNvPr id="6" name="Slide Number Placeholder 5"/>
          <p:cNvSpPr>
            <a:spLocks noGrp="1"/>
          </p:cNvSpPr>
          <p:nvPr>
            <p:ph type="sldNum" sz="quarter" idx="12"/>
          </p:nvPr>
        </p:nvSpPr>
        <p:spPr/>
        <p:txBody>
          <a:bodyPr/>
          <a:lstStyle/>
          <a:p>
            <a:fld id="{DC868833-F837-46FB-9C77-09C205A3C98D}"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75165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89C61D7-FB2F-460F-8DF1-A228151A3D16}" type="datetime1">
              <a:rPr lang="en-US" smtClean="0"/>
              <a:t>1/20/2024</a:t>
            </a:fld>
            <a:endParaRPr lang="en-US"/>
          </a:p>
        </p:txBody>
      </p:sp>
      <p:sp>
        <p:nvSpPr>
          <p:cNvPr id="6" name="Footer Placeholder 5"/>
          <p:cNvSpPr>
            <a:spLocks noGrp="1"/>
          </p:cNvSpPr>
          <p:nvPr>
            <p:ph type="ftr" sz="quarter" idx="11"/>
          </p:nvPr>
        </p:nvSpPr>
        <p:spPr/>
        <p:txBody>
          <a:bodyPr/>
          <a:lstStyle/>
          <a:p>
            <a:r>
              <a:rPr lang="en-US"/>
              <a:t>Integrative Trajectory Forecasting for Autonomous Vehicles in Mixed Traffic Environments</a:t>
            </a:r>
          </a:p>
        </p:txBody>
      </p:sp>
      <p:sp>
        <p:nvSpPr>
          <p:cNvPr id="7" name="Slide Number Placeholder 6"/>
          <p:cNvSpPr>
            <a:spLocks noGrp="1"/>
          </p:cNvSpPr>
          <p:nvPr>
            <p:ph type="sldNum" sz="quarter" idx="12"/>
          </p:nvPr>
        </p:nvSpPr>
        <p:spPr/>
        <p:txBody>
          <a:bodyPr/>
          <a:lstStyle/>
          <a:p>
            <a:fld id="{DC868833-F837-46FB-9C77-09C205A3C98D}" type="slidenum">
              <a:rPr lang="en-US" smtClean="0"/>
              <a:t>‹#›</a:t>
            </a:fld>
            <a:endParaRPr lang="en-US"/>
          </a:p>
        </p:txBody>
      </p:sp>
    </p:spTree>
    <p:extLst>
      <p:ext uri="{BB962C8B-B14F-4D97-AF65-F5344CB8AC3E}">
        <p14:creationId xmlns:p14="http://schemas.microsoft.com/office/powerpoint/2010/main" val="21034837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CAA1B2B-E074-472E-A5B5-7C0E960A080D}" type="datetime1">
              <a:rPr lang="en-US" smtClean="0"/>
              <a:t>1/20/2024</a:t>
            </a:fld>
            <a:endParaRPr lang="en-US"/>
          </a:p>
        </p:txBody>
      </p:sp>
      <p:sp>
        <p:nvSpPr>
          <p:cNvPr id="8" name="Footer Placeholder 7"/>
          <p:cNvSpPr>
            <a:spLocks noGrp="1"/>
          </p:cNvSpPr>
          <p:nvPr>
            <p:ph type="ftr" sz="quarter" idx="11"/>
          </p:nvPr>
        </p:nvSpPr>
        <p:spPr/>
        <p:txBody>
          <a:bodyPr/>
          <a:lstStyle/>
          <a:p>
            <a:r>
              <a:rPr lang="en-US"/>
              <a:t>Integrative Trajectory Forecasting for Autonomous Vehicles in Mixed Traffic Environments</a:t>
            </a:r>
          </a:p>
        </p:txBody>
      </p:sp>
      <p:sp>
        <p:nvSpPr>
          <p:cNvPr id="9" name="Slide Number Placeholder 8"/>
          <p:cNvSpPr>
            <a:spLocks noGrp="1"/>
          </p:cNvSpPr>
          <p:nvPr>
            <p:ph type="sldNum" sz="quarter" idx="12"/>
          </p:nvPr>
        </p:nvSpPr>
        <p:spPr/>
        <p:txBody>
          <a:bodyPr/>
          <a:lstStyle/>
          <a:p>
            <a:fld id="{DC868833-F837-46FB-9C77-09C205A3C98D}" type="slidenum">
              <a:rPr lang="en-US" smtClean="0"/>
              <a:t>‹#›</a:t>
            </a:fld>
            <a:endParaRPr lang="en-US"/>
          </a:p>
        </p:txBody>
      </p:sp>
    </p:spTree>
    <p:extLst>
      <p:ext uri="{BB962C8B-B14F-4D97-AF65-F5344CB8AC3E}">
        <p14:creationId xmlns:p14="http://schemas.microsoft.com/office/powerpoint/2010/main" val="33584654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712039C-26F3-42F1-A987-BE95F65CFFAE}" type="datetime1">
              <a:rPr lang="en-US" smtClean="0"/>
              <a:t>1/20/2024</a:t>
            </a:fld>
            <a:endParaRPr lang="en-US"/>
          </a:p>
        </p:txBody>
      </p:sp>
      <p:sp>
        <p:nvSpPr>
          <p:cNvPr id="4" name="Footer Placeholder 3"/>
          <p:cNvSpPr>
            <a:spLocks noGrp="1"/>
          </p:cNvSpPr>
          <p:nvPr>
            <p:ph type="ftr" sz="quarter" idx="11"/>
          </p:nvPr>
        </p:nvSpPr>
        <p:spPr/>
        <p:txBody>
          <a:bodyPr/>
          <a:lstStyle/>
          <a:p>
            <a:r>
              <a:rPr lang="en-US"/>
              <a:t>Integrative Trajectory Forecasting for Autonomous Vehicles in Mixed Traffic Environments</a:t>
            </a:r>
          </a:p>
        </p:txBody>
      </p:sp>
      <p:sp>
        <p:nvSpPr>
          <p:cNvPr id="5" name="Slide Number Placeholder 4"/>
          <p:cNvSpPr>
            <a:spLocks noGrp="1"/>
          </p:cNvSpPr>
          <p:nvPr>
            <p:ph type="sldNum" sz="quarter" idx="12"/>
          </p:nvPr>
        </p:nvSpPr>
        <p:spPr/>
        <p:txBody>
          <a:bodyPr/>
          <a:lstStyle/>
          <a:p>
            <a:fld id="{DC868833-F837-46FB-9C77-09C205A3C98D}" type="slidenum">
              <a:rPr lang="en-US" smtClean="0"/>
              <a:t>‹#›</a:t>
            </a:fld>
            <a:endParaRPr lang="en-US"/>
          </a:p>
        </p:txBody>
      </p:sp>
    </p:spTree>
    <p:extLst>
      <p:ext uri="{BB962C8B-B14F-4D97-AF65-F5344CB8AC3E}">
        <p14:creationId xmlns:p14="http://schemas.microsoft.com/office/powerpoint/2010/main" val="11044759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73BCC1D-B827-42E4-ADC5-90AB073CF5A4}" type="datetime1">
              <a:rPr lang="en-US" smtClean="0"/>
              <a:t>1/20/2024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Integrative Trajectory Forecasting for Autonomous Vehicles in Mixed Traffic Environments</a:t>
            </a:r>
          </a:p>
        </p:txBody>
      </p:sp>
      <p:sp>
        <p:nvSpPr>
          <p:cNvPr id="9" name="Slide Number Placeholder 8"/>
          <p:cNvSpPr>
            <a:spLocks noGrp="1"/>
          </p:cNvSpPr>
          <p:nvPr>
            <p:ph type="sldNum" sz="quarter" idx="12"/>
          </p:nvPr>
        </p:nvSpPr>
        <p:spPr/>
        <p:txBody>
          <a:bodyPr/>
          <a:lstStyle/>
          <a:p>
            <a:fld id="{DC868833-F837-46FB-9C77-09C205A3C98D}" type="slidenum">
              <a:rPr lang="en-US" smtClean="0"/>
              <a:t>‹#›</a:t>
            </a:fld>
            <a:endParaRPr lang="en-US"/>
          </a:p>
        </p:txBody>
      </p:sp>
    </p:spTree>
    <p:extLst>
      <p:ext uri="{BB962C8B-B14F-4D97-AF65-F5344CB8AC3E}">
        <p14:creationId xmlns:p14="http://schemas.microsoft.com/office/powerpoint/2010/main" val="2981544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0191C0C0-A637-4455-BC5F-2CA17FBE0539}" type="datetime1">
              <a:rPr lang="en-US" smtClean="0"/>
              <a:t>1/20/2024</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Integrative Trajectory Forecasting for Autonomous Vehicles in Mixed Traffic Environments</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C868833-F837-46FB-9C77-09C205A3C98D}" type="slidenum">
              <a:rPr lang="en-US" smtClean="0"/>
              <a:t>‹#›</a:t>
            </a:fld>
            <a:endParaRPr lang="en-US"/>
          </a:p>
        </p:txBody>
      </p:sp>
    </p:spTree>
    <p:extLst>
      <p:ext uri="{BB962C8B-B14F-4D97-AF65-F5344CB8AC3E}">
        <p14:creationId xmlns:p14="http://schemas.microsoft.com/office/powerpoint/2010/main" val="37236650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F5F7F25-8714-4291-A681-1D4D212B34C0}" type="datetime1">
              <a:rPr lang="en-US" smtClean="0"/>
              <a:t>1/20/2024</a:t>
            </a:fld>
            <a:endParaRPr lang="en-US"/>
          </a:p>
        </p:txBody>
      </p:sp>
      <p:sp>
        <p:nvSpPr>
          <p:cNvPr id="6" name="Footer Placeholder 5"/>
          <p:cNvSpPr>
            <a:spLocks noGrp="1"/>
          </p:cNvSpPr>
          <p:nvPr>
            <p:ph type="ftr" sz="quarter" idx="11"/>
          </p:nvPr>
        </p:nvSpPr>
        <p:spPr/>
        <p:txBody>
          <a:bodyPr/>
          <a:lstStyle/>
          <a:p>
            <a:r>
              <a:rPr lang="en-US"/>
              <a:t>Integrative Trajectory Forecasting for Autonomous Vehicles in Mixed Traffic Environments</a:t>
            </a:r>
          </a:p>
        </p:txBody>
      </p:sp>
      <p:sp>
        <p:nvSpPr>
          <p:cNvPr id="7" name="Slide Number Placeholder 6"/>
          <p:cNvSpPr>
            <a:spLocks noGrp="1"/>
          </p:cNvSpPr>
          <p:nvPr>
            <p:ph type="sldNum" sz="quarter" idx="12"/>
          </p:nvPr>
        </p:nvSpPr>
        <p:spPr/>
        <p:txBody>
          <a:bodyPr/>
          <a:lstStyle/>
          <a:p>
            <a:fld id="{DC868833-F837-46FB-9C77-09C205A3C98D}" type="slidenum">
              <a:rPr lang="en-US" smtClean="0"/>
              <a:t>‹#›</a:t>
            </a:fld>
            <a:endParaRPr lang="en-US"/>
          </a:p>
        </p:txBody>
      </p:sp>
    </p:spTree>
    <p:extLst>
      <p:ext uri="{BB962C8B-B14F-4D97-AF65-F5344CB8AC3E}">
        <p14:creationId xmlns:p14="http://schemas.microsoft.com/office/powerpoint/2010/main" val="18148928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E3D3311-8B18-49C1-AFC2-AC1214C5BA08}" type="datetime1">
              <a:rPr lang="en-US" smtClean="0"/>
              <a:t>1/20/2024</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Integrative Trajectory Forecasting for Autonomous Vehicles in Mixed Traffic Environments</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C868833-F837-46FB-9C77-09C205A3C98D}"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268521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apolloscape.auto/trajectory.html" TargetMode="External"/><Relationship Id="rId2" Type="http://schemas.openxmlformats.org/officeDocument/2006/relationships/hyperlink" Target="https://c8.alamy.com/comp/2GDM3KX/isometric-city-crossroad-with-cars-road-intersection-traffic-jam-urban-downtown-street-with-transport-and-people-vector-illustration-public-and-private-transport-in-residential-area-2GDM3KX.jpg" TargetMode="External"/><Relationship Id="rId1" Type="http://schemas.openxmlformats.org/officeDocument/2006/relationships/slideLayout" Target="../slideLayouts/slideLayout7.xml"/><Relationship Id="rId4" Type="http://schemas.openxmlformats.org/officeDocument/2006/relationships/hyperlink" Target="https://gamma.umd.edu/researchdirections/autonomousdriving/trafdataset"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54;p13">
            <a:extLst>
              <a:ext uri="{FF2B5EF4-FFF2-40B4-BE49-F238E27FC236}">
                <a16:creationId xmlns:a16="http://schemas.microsoft.com/office/drawing/2014/main" id="{306413FA-2DBC-4104-8ADC-F6AB4F39DD4C}"/>
              </a:ext>
            </a:extLst>
          </p:cNvPr>
          <p:cNvSpPr txBox="1">
            <a:spLocks noGrp="1"/>
          </p:cNvSpPr>
          <p:nvPr>
            <p:ph type="ctrTitle"/>
          </p:nvPr>
        </p:nvSpPr>
        <p:spPr>
          <a:xfrm>
            <a:off x="916644" y="2318200"/>
            <a:ext cx="10928032" cy="1554553"/>
          </a:xfrm>
          <a:prstGeom prst="rect">
            <a:avLst/>
          </a:prstGeom>
        </p:spPr>
        <p:txBody>
          <a:bodyPr spcFirstLastPara="1" wrap="square" lIns="91425" tIns="91425" rIns="91425" bIns="91425" anchor="b" anchorCtr="0">
            <a:noAutofit/>
          </a:bodyPr>
          <a:lstStyle/>
          <a:p>
            <a:pPr algn="l"/>
            <a:r>
              <a:rPr lang="en-US" sz="2800" b="1" dirty="0">
                <a:latin typeface="Times New Roman" panose="02020603050405020304" pitchFamily="18" charset="0"/>
                <a:cs typeface="Times New Roman" panose="02020603050405020304" pitchFamily="18" charset="0"/>
              </a:rPr>
              <a:t>Tentative Title:</a:t>
            </a:r>
            <a:br>
              <a:rPr lang="en-US" sz="2800" dirty="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Integrative Trajectory Forecasting for Autonomous Vehicles in Mixed Traffic Environments</a:t>
            </a:r>
            <a:endParaRPr sz="2800" dirty="0">
              <a:latin typeface="Times New Roman" panose="02020603050405020304" pitchFamily="18" charset="0"/>
              <a:cs typeface="Times New Roman" panose="02020603050405020304" pitchFamily="18" charset="0"/>
            </a:endParaRPr>
          </a:p>
        </p:txBody>
      </p:sp>
      <p:sp>
        <p:nvSpPr>
          <p:cNvPr id="5" name="Google Shape;56;p13">
            <a:extLst>
              <a:ext uri="{FF2B5EF4-FFF2-40B4-BE49-F238E27FC236}">
                <a16:creationId xmlns:a16="http://schemas.microsoft.com/office/drawing/2014/main" id="{ECB6CC9E-C4BF-49C0-9471-99CB5A1884EF}"/>
              </a:ext>
            </a:extLst>
          </p:cNvPr>
          <p:cNvSpPr txBox="1"/>
          <p:nvPr/>
        </p:nvSpPr>
        <p:spPr>
          <a:xfrm>
            <a:off x="992059" y="4605788"/>
            <a:ext cx="5730166" cy="1458831"/>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0"/>
              </a:spcBef>
              <a:spcAft>
                <a:spcPts val="0"/>
              </a:spcAft>
              <a:buNone/>
            </a:pPr>
            <a:r>
              <a:rPr lang="en-GB" sz="1800" b="1" dirty="0">
                <a:solidFill>
                  <a:schemeClr val="dk1"/>
                </a:solidFill>
                <a:latin typeface="Times New Roman" panose="02020603050405020304" pitchFamily="18" charset="0"/>
                <a:ea typeface="Georgia"/>
                <a:cs typeface="Times New Roman" panose="02020603050405020304" pitchFamily="18" charset="0"/>
                <a:sym typeface="Georgia"/>
              </a:rPr>
              <a:t>Supervised By:                                                                               </a:t>
            </a:r>
            <a:endParaRPr sz="1800" b="1" dirty="0">
              <a:solidFill>
                <a:schemeClr val="dk1"/>
              </a:solidFill>
              <a:latin typeface="Times New Roman" panose="02020603050405020304" pitchFamily="18" charset="0"/>
              <a:ea typeface="Georgia"/>
              <a:cs typeface="Times New Roman" panose="02020603050405020304" pitchFamily="18" charset="0"/>
              <a:sym typeface="Georgia"/>
            </a:endParaRPr>
          </a:p>
          <a:p>
            <a:pPr marL="0" lvl="0" indent="0" algn="just" rtl="0">
              <a:lnSpc>
                <a:spcPct val="115000"/>
              </a:lnSpc>
              <a:spcBef>
                <a:spcPts val="0"/>
              </a:spcBef>
              <a:spcAft>
                <a:spcPts val="0"/>
              </a:spcAft>
              <a:buClr>
                <a:schemeClr val="dk1"/>
              </a:buClr>
              <a:buSzPts val="1100"/>
              <a:buFont typeface="Arial"/>
              <a:buNone/>
            </a:pPr>
            <a:r>
              <a:rPr lang="en-GB" dirty="0">
                <a:solidFill>
                  <a:schemeClr val="dk1"/>
                </a:solidFill>
                <a:latin typeface="Times New Roman" panose="02020603050405020304" pitchFamily="18" charset="0"/>
                <a:ea typeface="Georgia"/>
                <a:cs typeface="Times New Roman" panose="02020603050405020304" pitchFamily="18" charset="0"/>
                <a:sym typeface="Georgia"/>
              </a:rPr>
              <a:t>Md </a:t>
            </a:r>
            <a:r>
              <a:rPr lang="en-GB" dirty="0" err="1">
                <a:solidFill>
                  <a:schemeClr val="dk1"/>
                </a:solidFill>
                <a:latin typeface="Times New Roman" panose="02020603050405020304" pitchFamily="18" charset="0"/>
                <a:ea typeface="Georgia"/>
                <a:cs typeface="Times New Roman" panose="02020603050405020304" pitchFamily="18" charset="0"/>
                <a:sym typeface="Georgia"/>
              </a:rPr>
              <a:t>Rakibul</a:t>
            </a:r>
            <a:r>
              <a:rPr lang="en-GB" dirty="0">
                <a:solidFill>
                  <a:schemeClr val="dk1"/>
                </a:solidFill>
                <a:latin typeface="Times New Roman" panose="02020603050405020304" pitchFamily="18" charset="0"/>
                <a:ea typeface="Georgia"/>
                <a:cs typeface="Times New Roman" panose="02020603050405020304" pitchFamily="18" charset="0"/>
                <a:sym typeface="Georgia"/>
              </a:rPr>
              <a:t> Haque</a:t>
            </a:r>
          </a:p>
          <a:p>
            <a:pPr marL="0" lvl="0" indent="0" algn="just" rtl="0">
              <a:lnSpc>
                <a:spcPct val="115000"/>
              </a:lnSpc>
              <a:spcBef>
                <a:spcPts val="0"/>
              </a:spcBef>
              <a:spcAft>
                <a:spcPts val="0"/>
              </a:spcAft>
              <a:buClr>
                <a:schemeClr val="dk1"/>
              </a:buClr>
              <a:buSzPts val="1100"/>
              <a:buFont typeface="Arial"/>
              <a:buNone/>
            </a:pPr>
            <a:r>
              <a:rPr lang="en-GB" dirty="0">
                <a:solidFill>
                  <a:schemeClr val="dk1"/>
                </a:solidFill>
                <a:latin typeface="Times New Roman" panose="02020603050405020304" pitchFamily="18" charset="0"/>
                <a:ea typeface="Georgia"/>
                <a:cs typeface="Times New Roman" panose="02020603050405020304" pitchFamily="18" charset="0"/>
                <a:sym typeface="Georgia"/>
              </a:rPr>
              <a:t>Lecturer,                                                                                                                                </a:t>
            </a:r>
            <a:endParaRPr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p>
            <a:pPr marL="0" lvl="0" indent="0" algn="just" rtl="0">
              <a:lnSpc>
                <a:spcPct val="115000"/>
              </a:lnSpc>
              <a:spcBef>
                <a:spcPts val="0"/>
              </a:spcBef>
              <a:spcAft>
                <a:spcPts val="0"/>
              </a:spcAft>
              <a:buNone/>
            </a:pPr>
            <a:r>
              <a:rPr lang="en-GB" dirty="0">
                <a:solidFill>
                  <a:schemeClr val="dk1"/>
                </a:solidFill>
                <a:latin typeface="Times New Roman" panose="02020603050405020304" pitchFamily="18" charset="0"/>
                <a:ea typeface="Georgia"/>
                <a:cs typeface="Times New Roman" panose="02020603050405020304" pitchFamily="18" charset="0"/>
                <a:sym typeface="Georgia"/>
              </a:rPr>
              <a:t>Dept. of Computer Science &amp; Engineering, RUET.</a:t>
            </a:r>
            <a:endParaRPr dirty="0">
              <a:solidFill>
                <a:schemeClr val="dk1"/>
              </a:solidFill>
              <a:latin typeface="Times New Roman" panose="02020603050405020304" pitchFamily="18" charset="0"/>
              <a:ea typeface="Georgia"/>
              <a:cs typeface="Times New Roman" panose="02020603050405020304" pitchFamily="18" charset="0"/>
              <a:sym typeface="Georgia"/>
            </a:endParaRPr>
          </a:p>
        </p:txBody>
      </p:sp>
      <p:sp>
        <p:nvSpPr>
          <p:cNvPr id="6" name="Google Shape;58;p13">
            <a:extLst>
              <a:ext uri="{FF2B5EF4-FFF2-40B4-BE49-F238E27FC236}">
                <a16:creationId xmlns:a16="http://schemas.microsoft.com/office/drawing/2014/main" id="{A9698E3F-E230-4589-B311-BC1F5F490B86}"/>
              </a:ext>
            </a:extLst>
          </p:cNvPr>
          <p:cNvSpPr txBox="1"/>
          <p:nvPr/>
        </p:nvSpPr>
        <p:spPr>
          <a:xfrm>
            <a:off x="7729977" y="4605788"/>
            <a:ext cx="3763085" cy="1458831"/>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1800" b="1" dirty="0">
                <a:solidFill>
                  <a:schemeClr val="dk1"/>
                </a:solidFill>
                <a:latin typeface="Times New Roman" panose="02020603050405020304" pitchFamily="18" charset="0"/>
                <a:ea typeface="Georgia"/>
                <a:cs typeface="Times New Roman" panose="02020603050405020304" pitchFamily="18" charset="0"/>
                <a:sym typeface="Georgia"/>
              </a:rPr>
              <a:t>Presented By:</a:t>
            </a:r>
          </a:p>
          <a:p>
            <a:pPr marL="0" lvl="0" indent="0" algn="l" rtl="0">
              <a:lnSpc>
                <a:spcPct val="115000"/>
              </a:lnSpc>
              <a:spcBef>
                <a:spcPts val="0"/>
              </a:spcBef>
              <a:spcAft>
                <a:spcPts val="0"/>
              </a:spcAft>
              <a:buNone/>
            </a:pPr>
            <a:r>
              <a:rPr lang="en-GB" dirty="0">
                <a:solidFill>
                  <a:schemeClr val="dk1"/>
                </a:solidFill>
                <a:latin typeface="Times New Roman" panose="02020603050405020304" pitchFamily="18" charset="0"/>
                <a:ea typeface="Georgia"/>
                <a:cs typeface="Times New Roman" panose="02020603050405020304" pitchFamily="18" charset="0"/>
                <a:sym typeface="Georgia"/>
              </a:rPr>
              <a:t>Md. Nazmul Hossain                                                                                                                                                                                                                         ID :</a:t>
            </a:r>
            <a:r>
              <a:rPr lang="en-GB" dirty="0">
                <a:solidFill>
                  <a:schemeClr val="dk1"/>
                </a:solidFill>
                <a:latin typeface="Times New Roman" panose="02020603050405020304" pitchFamily="18" charset="0"/>
                <a:ea typeface="Times New Roman"/>
                <a:cs typeface="Times New Roman" panose="02020603050405020304" pitchFamily="18" charset="0"/>
                <a:sym typeface="Times New Roman"/>
              </a:rPr>
              <a:t> </a:t>
            </a:r>
            <a:r>
              <a:rPr lang="en-US" dirty="0">
                <a:solidFill>
                  <a:schemeClr val="dk1"/>
                </a:solidFill>
                <a:latin typeface="Times New Roman" panose="02020603050405020304" pitchFamily="18" charset="0"/>
                <a:ea typeface="Times New Roman"/>
                <a:cs typeface="Times New Roman" panose="02020603050405020304" pitchFamily="18" charset="0"/>
                <a:sym typeface="Times New Roman"/>
              </a:rPr>
              <a:t>1803170</a:t>
            </a:r>
            <a:endParaRPr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p>
            <a:pPr marL="0" lvl="0" indent="0" algn="l" rtl="0">
              <a:lnSpc>
                <a:spcPct val="115000"/>
              </a:lnSpc>
              <a:spcBef>
                <a:spcPts val="0"/>
              </a:spcBef>
              <a:spcAft>
                <a:spcPts val="0"/>
              </a:spcAft>
              <a:buNone/>
            </a:pPr>
            <a:endParaRPr dirty="0">
              <a:solidFill>
                <a:schemeClr val="dk1"/>
              </a:solidFill>
              <a:latin typeface="Times New Roman"/>
              <a:ea typeface="Times New Roman"/>
              <a:cs typeface="Times New Roman"/>
              <a:sym typeface="Times New Roman"/>
            </a:endParaRPr>
          </a:p>
        </p:txBody>
      </p:sp>
      <p:pic>
        <p:nvPicPr>
          <p:cNvPr id="10" name="Picture 9" descr="A logo with text and symbols&#10;&#10;Description automatically generated">
            <a:extLst>
              <a:ext uri="{FF2B5EF4-FFF2-40B4-BE49-F238E27FC236}">
                <a16:creationId xmlns:a16="http://schemas.microsoft.com/office/drawing/2014/main" id="{594399B6-B669-E7D7-C688-E100581F73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2059" y="535698"/>
            <a:ext cx="1171512" cy="1266316"/>
          </a:xfrm>
          <a:prstGeom prst="rect">
            <a:avLst/>
          </a:prstGeom>
        </p:spPr>
      </p:pic>
      <p:sp>
        <p:nvSpPr>
          <p:cNvPr id="11" name="Date Placeholder 10">
            <a:extLst>
              <a:ext uri="{FF2B5EF4-FFF2-40B4-BE49-F238E27FC236}">
                <a16:creationId xmlns:a16="http://schemas.microsoft.com/office/drawing/2014/main" id="{0664F508-73E5-3C08-DFFC-3E031AC4DFA6}"/>
              </a:ext>
            </a:extLst>
          </p:cNvPr>
          <p:cNvSpPr>
            <a:spLocks noGrp="1"/>
          </p:cNvSpPr>
          <p:nvPr>
            <p:ph type="dt" sz="half" idx="10"/>
          </p:nvPr>
        </p:nvSpPr>
        <p:spPr/>
        <p:txBody>
          <a:bodyPr/>
          <a:lstStyle/>
          <a:p>
            <a:r>
              <a:rPr lang="en-US" sz="1600" dirty="0"/>
              <a:t>1/21/2024</a:t>
            </a:r>
          </a:p>
        </p:txBody>
      </p:sp>
      <p:sp>
        <p:nvSpPr>
          <p:cNvPr id="12" name="Footer Placeholder 11">
            <a:extLst>
              <a:ext uri="{FF2B5EF4-FFF2-40B4-BE49-F238E27FC236}">
                <a16:creationId xmlns:a16="http://schemas.microsoft.com/office/drawing/2014/main" id="{844EB8F9-6F61-CA01-C5E0-2501AA2BDA88}"/>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3" name="Slide Number Placeholder 12">
            <a:extLst>
              <a:ext uri="{FF2B5EF4-FFF2-40B4-BE49-F238E27FC236}">
                <a16:creationId xmlns:a16="http://schemas.microsoft.com/office/drawing/2014/main" id="{FC554826-14A9-6103-5E43-D5655B0CA671}"/>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1</a:t>
            </a:fld>
            <a:endParaRPr lang="en-US" sz="1800" dirty="0"/>
          </a:p>
        </p:txBody>
      </p:sp>
      <p:sp>
        <p:nvSpPr>
          <p:cNvPr id="2" name="Google Shape;54;p13">
            <a:extLst>
              <a:ext uri="{FF2B5EF4-FFF2-40B4-BE49-F238E27FC236}">
                <a16:creationId xmlns:a16="http://schemas.microsoft.com/office/drawing/2014/main" id="{BA82DF37-CF4E-BE9D-BFED-F5C2DE632DCA}"/>
              </a:ext>
            </a:extLst>
          </p:cNvPr>
          <p:cNvSpPr txBox="1">
            <a:spLocks/>
          </p:cNvSpPr>
          <p:nvPr/>
        </p:nvSpPr>
        <p:spPr>
          <a:xfrm>
            <a:off x="2352942" y="337792"/>
            <a:ext cx="6972168" cy="1554553"/>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85000"/>
              </a:lnSpc>
              <a:spcBef>
                <a:spcPct val="0"/>
              </a:spcBef>
              <a:buNone/>
              <a:defRPr sz="8000" kern="1200" spc="-50" baseline="0">
                <a:solidFill>
                  <a:schemeClr val="tx1">
                    <a:lumMod val="85000"/>
                    <a:lumOff val="15000"/>
                  </a:schemeClr>
                </a:solidFill>
                <a:latin typeface="+mj-lt"/>
                <a:ea typeface="+mj-ea"/>
                <a:cs typeface="+mj-cs"/>
              </a:defRPr>
            </a:lvl1pPr>
          </a:lstStyle>
          <a:p>
            <a:r>
              <a:rPr lang="en-US" sz="3600" b="1" dirty="0">
                <a:latin typeface="Times New Roman" panose="02020603050405020304" pitchFamily="18" charset="0"/>
                <a:cs typeface="Times New Roman" panose="02020603050405020304" pitchFamily="18" charset="0"/>
              </a:rPr>
              <a:t>Department of</a:t>
            </a:r>
            <a:br>
              <a:rPr lang="en-US" sz="3600"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Computer Science &amp; Engineering</a:t>
            </a:r>
          </a:p>
        </p:txBody>
      </p:sp>
    </p:spTree>
    <p:extLst>
      <p:ext uri="{BB962C8B-B14F-4D97-AF65-F5344CB8AC3E}">
        <p14:creationId xmlns:p14="http://schemas.microsoft.com/office/powerpoint/2010/main" val="1333082017"/>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BBACC40-CD29-EB4A-6201-516173DF00F4}"/>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Methodology</a:t>
            </a:r>
          </a:p>
        </p:txBody>
      </p:sp>
      <p:sp>
        <p:nvSpPr>
          <p:cNvPr id="6" name="Rectangle: Rounded Corners 5">
            <a:extLst>
              <a:ext uri="{FF2B5EF4-FFF2-40B4-BE49-F238E27FC236}">
                <a16:creationId xmlns:a16="http://schemas.microsoft.com/office/drawing/2014/main" id="{9B0E3ADF-EFFC-6788-9572-7A89A5CD52F2}"/>
              </a:ext>
            </a:extLst>
          </p:cNvPr>
          <p:cNvSpPr/>
          <p:nvPr/>
        </p:nvSpPr>
        <p:spPr>
          <a:xfrm>
            <a:off x="384201" y="1007556"/>
            <a:ext cx="3033043" cy="1005840"/>
          </a:xfrm>
          <a:prstGeom prst="roundRect">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4D Graph Generation</a:t>
            </a:r>
            <a:endParaRPr lang="en-001" dirty="0"/>
          </a:p>
        </p:txBody>
      </p:sp>
      <p:sp>
        <p:nvSpPr>
          <p:cNvPr id="7" name="Rectangle: Rounded Corners 6">
            <a:extLst>
              <a:ext uri="{FF2B5EF4-FFF2-40B4-BE49-F238E27FC236}">
                <a16:creationId xmlns:a16="http://schemas.microsoft.com/office/drawing/2014/main" id="{3C3BB51B-EB56-6CD1-CE5E-E46DD42B65EA}"/>
              </a:ext>
            </a:extLst>
          </p:cNvPr>
          <p:cNvSpPr/>
          <p:nvPr/>
        </p:nvSpPr>
        <p:spPr>
          <a:xfrm>
            <a:off x="4350669" y="1048229"/>
            <a:ext cx="2916409" cy="1005840"/>
          </a:xfrm>
          <a:prstGeom prst="roundRect">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Apply LSTM Based Model </a:t>
            </a:r>
            <a:endParaRPr lang="en-001" dirty="0"/>
          </a:p>
        </p:txBody>
      </p:sp>
      <p:sp>
        <p:nvSpPr>
          <p:cNvPr id="8" name="Rectangle: Rounded Corners 7">
            <a:extLst>
              <a:ext uri="{FF2B5EF4-FFF2-40B4-BE49-F238E27FC236}">
                <a16:creationId xmlns:a16="http://schemas.microsoft.com/office/drawing/2014/main" id="{99CC6FF7-4B2C-1F62-264E-D18527247387}"/>
              </a:ext>
            </a:extLst>
          </p:cNvPr>
          <p:cNvSpPr/>
          <p:nvPr/>
        </p:nvSpPr>
        <p:spPr>
          <a:xfrm>
            <a:off x="8179440" y="1048229"/>
            <a:ext cx="3033043" cy="1005840"/>
          </a:xfrm>
          <a:prstGeom prst="roundRect">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LSTM Model Train with Dataset</a:t>
            </a:r>
            <a:endParaRPr lang="en-001" dirty="0"/>
          </a:p>
        </p:txBody>
      </p:sp>
      <p:sp>
        <p:nvSpPr>
          <p:cNvPr id="9" name="Rectangle: Rounded Corners 8">
            <a:extLst>
              <a:ext uri="{FF2B5EF4-FFF2-40B4-BE49-F238E27FC236}">
                <a16:creationId xmlns:a16="http://schemas.microsoft.com/office/drawing/2014/main" id="{FE338819-C29F-F50E-FC73-560831324F5B}"/>
              </a:ext>
            </a:extLst>
          </p:cNvPr>
          <p:cNvSpPr/>
          <p:nvPr/>
        </p:nvSpPr>
        <p:spPr>
          <a:xfrm>
            <a:off x="8179439" y="3015649"/>
            <a:ext cx="3033043" cy="1005840"/>
          </a:xfrm>
          <a:prstGeom prst="roundRect">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Prediction Generation</a:t>
            </a:r>
            <a:endParaRPr lang="en-001" dirty="0"/>
          </a:p>
        </p:txBody>
      </p:sp>
      <p:sp>
        <p:nvSpPr>
          <p:cNvPr id="10" name="Rectangle: Rounded Corners 9">
            <a:extLst>
              <a:ext uri="{FF2B5EF4-FFF2-40B4-BE49-F238E27FC236}">
                <a16:creationId xmlns:a16="http://schemas.microsoft.com/office/drawing/2014/main" id="{C60F7E3B-DF4D-5845-2DD6-88C46C9B2E4C}"/>
              </a:ext>
            </a:extLst>
          </p:cNvPr>
          <p:cNvSpPr/>
          <p:nvPr/>
        </p:nvSpPr>
        <p:spPr>
          <a:xfrm>
            <a:off x="8179439" y="4914936"/>
            <a:ext cx="3033043" cy="1005840"/>
          </a:xfrm>
          <a:prstGeom prst="roundRect">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Model Evaluation</a:t>
            </a:r>
            <a:endParaRPr lang="en-001" dirty="0"/>
          </a:p>
        </p:txBody>
      </p:sp>
      <p:sp>
        <p:nvSpPr>
          <p:cNvPr id="12" name="Rectangle: Rounded Corners 11">
            <a:extLst>
              <a:ext uri="{FF2B5EF4-FFF2-40B4-BE49-F238E27FC236}">
                <a16:creationId xmlns:a16="http://schemas.microsoft.com/office/drawing/2014/main" id="{947FD8B9-97FE-1412-B1AA-A39D00BCA152}"/>
              </a:ext>
            </a:extLst>
          </p:cNvPr>
          <p:cNvSpPr/>
          <p:nvPr/>
        </p:nvSpPr>
        <p:spPr>
          <a:xfrm>
            <a:off x="161873" y="2728939"/>
            <a:ext cx="1646304" cy="469371"/>
          </a:xfrm>
          <a:prstGeom prst="roundRect">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Instance Layer</a:t>
            </a:r>
            <a:endParaRPr lang="en-001" dirty="0"/>
          </a:p>
        </p:txBody>
      </p:sp>
      <p:sp>
        <p:nvSpPr>
          <p:cNvPr id="13" name="Rectangle: Rounded Corners 12">
            <a:extLst>
              <a:ext uri="{FF2B5EF4-FFF2-40B4-BE49-F238E27FC236}">
                <a16:creationId xmlns:a16="http://schemas.microsoft.com/office/drawing/2014/main" id="{7A9471A9-E332-6282-4162-C7AE01CB1DF6}"/>
              </a:ext>
            </a:extLst>
          </p:cNvPr>
          <p:cNvSpPr/>
          <p:nvPr/>
        </p:nvSpPr>
        <p:spPr>
          <a:xfrm>
            <a:off x="2039881" y="2714066"/>
            <a:ext cx="1646304" cy="525153"/>
          </a:xfrm>
          <a:prstGeom prst="roundRect">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Category Layer</a:t>
            </a:r>
            <a:endParaRPr lang="en-001" dirty="0"/>
          </a:p>
        </p:txBody>
      </p:sp>
      <p:sp>
        <p:nvSpPr>
          <p:cNvPr id="16" name="Arrow: Right 15">
            <a:extLst>
              <a:ext uri="{FF2B5EF4-FFF2-40B4-BE49-F238E27FC236}">
                <a16:creationId xmlns:a16="http://schemas.microsoft.com/office/drawing/2014/main" id="{75FC1661-486A-D179-855B-3D6AC7C2FF87}"/>
              </a:ext>
            </a:extLst>
          </p:cNvPr>
          <p:cNvSpPr/>
          <p:nvPr/>
        </p:nvSpPr>
        <p:spPr>
          <a:xfrm>
            <a:off x="3596445" y="1349112"/>
            <a:ext cx="523986" cy="365125"/>
          </a:xfrm>
          <a:prstGeom prst="rightArrow">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endParaRPr lang="en-001"/>
          </a:p>
        </p:txBody>
      </p:sp>
      <p:sp>
        <p:nvSpPr>
          <p:cNvPr id="17" name="Arrow: Right 16">
            <a:extLst>
              <a:ext uri="{FF2B5EF4-FFF2-40B4-BE49-F238E27FC236}">
                <a16:creationId xmlns:a16="http://schemas.microsoft.com/office/drawing/2014/main" id="{C59DA469-C868-61DE-0EF7-F96A6DEC44C5}"/>
              </a:ext>
            </a:extLst>
          </p:cNvPr>
          <p:cNvSpPr/>
          <p:nvPr/>
        </p:nvSpPr>
        <p:spPr>
          <a:xfrm>
            <a:off x="7497316" y="1368586"/>
            <a:ext cx="523986" cy="365125"/>
          </a:xfrm>
          <a:prstGeom prst="rightArrow">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endParaRPr lang="en-001"/>
          </a:p>
        </p:txBody>
      </p:sp>
      <p:sp>
        <p:nvSpPr>
          <p:cNvPr id="18" name="Arrow: Right 17">
            <a:extLst>
              <a:ext uri="{FF2B5EF4-FFF2-40B4-BE49-F238E27FC236}">
                <a16:creationId xmlns:a16="http://schemas.microsoft.com/office/drawing/2014/main" id="{6D27F68C-0531-EBE9-A711-830321F091A4}"/>
              </a:ext>
            </a:extLst>
          </p:cNvPr>
          <p:cNvSpPr/>
          <p:nvPr/>
        </p:nvSpPr>
        <p:spPr>
          <a:xfrm rot="5400000">
            <a:off x="9455902" y="2412808"/>
            <a:ext cx="523986" cy="365125"/>
          </a:xfrm>
          <a:prstGeom prst="rightArrow">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endParaRPr lang="en-001"/>
          </a:p>
        </p:txBody>
      </p:sp>
      <p:sp>
        <p:nvSpPr>
          <p:cNvPr id="19" name="Arrow: Right 18">
            <a:extLst>
              <a:ext uri="{FF2B5EF4-FFF2-40B4-BE49-F238E27FC236}">
                <a16:creationId xmlns:a16="http://schemas.microsoft.com/office/drawing/2014/main" id="{420C4856-4272-DFEB-2A5B-A64486BC17E4}"/>
              </a:ext>
            </a:extLst>
          </p:cNvPr>
          <p:cNvSpPr/>
          <p:nvPr/>
        </p:nvSpPr>
        <p:spPr>
          <a:xfrm rot="5400000">
            <a:off x="9455902" y="4293910"/>
            <a:ext cx="523986" cy="365125"/>
          </a:xfrm>
          <a:prstGeom prst="rightArrow">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endParaRPr lang="en-001"/>
          </a:p>
        </p:txBody>
      </p:sp>
      <p:sp>
        <p:nvSpPr>
          <p:cNvPr id="40" name="Arrow: Bent-Up 39">
            <a:extLst>
              <a:ext uri="{FF2B5EF4-FFF2-40B4-BE49-F238E27FC236}">
                <a16:creationId xmlns:a16="http://schemas.microsoft.com/office/drawing/2014/main" id="{5F5A073A-84A5-008A-2162-2D048DE970E4}"/>
              </a:ext>
            </a:extLst>
          </p:cNvPr>
          <p:cNvSpPr/>
          <p:nvPr/>
        </p:nvSpPr>
        <p:spPr>
          <a:xfrm rot="10800000">
            <a:off x="889146" y="2333377"/>
            <a:ext cx="942601" cy="365125"/>
          </a:xfrm>
          <a:prstGeom prst="bentUp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sp>
        <p:nvSpPr>
          <p:cNvPr id="41" name="Arrow: Bent-Up 40">
            <a:extLst>
              <a:ext uri="{FF2B5EF4-FFF2-40B4-BE49-F238E27FC236}">
                <a16:creationId xmlns:a16="http://schemas.microsoft.com/office/drawing/2014/main" id="{F1A59174-17E7-4B20-61AC-E0782F6FD0DA}"/>
              </a:ext>
            </a:extLst>
          </p:cNvPr>
          <p:cNvSpPr/>
          <p:nvPr/>
        </p:nvSpPr>
        <p:spPr>
          <a:xfrm rot="10800000" flipH="1">
            <a:off x="1984146" y="2337859"/>
            <a:ext cx="942601" cy="365125"/>
          </a:xfrm>
          <a:prstGeom prst="bentUp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sp>
        <p:nvSpPr>
          <p:cNvPr id="42" name="Rectangle 41">
            <a:extLst>
              <a:ext uri="{FF2B5EF4-FFF2-40B4-BE49-F238E27FC236}">
                <a16:creationId xmlns:a16="http://schemas.microsoft.com/office/drawing/2014/main" id="{DE5CE4E7-18BC-FE0E-FA52-35A5E4183D4E}"/>
              </a:ext>
            </a:extLst>
          </p:cNvPr>
          <p:cNvSpPr/>
          <p:nvPr/>
        </p:nvSpPr>
        <p:spPr>
          <a:xfrm>
            <a:off x="1831747" y="2013396"/>
            <a:ext cx="152398" cy="420531"/>
          </a:xfrm>
          <a:prstGeom prst="rect">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sp>
        <p:nvSpPr>
          <p:cNvPr id="21" name="Date Placeholder 10">
            <a:extLst>
              <a:ext uri="{FF2B5EF4-FFF2-40B4-BE49-F238E27FC236}">
                <a16:creationId xmlns:a16="http://schemas.microsoft.com/office/drawing/2014/main" id="{DFB705BD-579F-4565-6911-0D5F336D9F3E}"/>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22" name="Footer Placeholder 11">
            <a:extLst>
              <a:ext uri="{FF2B5EF4-FFF2-40B4-BE49-F238E27FC236}">
                <a16:creationId xmlns:a16="http://schemas.microsoft.com/office/drawing/2014/main" id="{18A8418C-0818-826B-8830-A7ED5922F4E5}"/>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23" name="Slide Number Placeholder 12">
            <a:extLst>
              <a:ext uri="{FF2B5EF4-FFF2-40B4-BE49-F238E27FC236}">
                <a16:creationId xmlns:a16="http://schemas.microsoft.com/office/drawing/2014/main" id="{E3FBC835-E85A-8ED4-AAB1-33A414780D89}"/>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10</a:t>
            </a:fld>
            <a:endParaRPr lang="en-US" sz="1800" dirty="0"/>
          </a:p>
        </p:txBody>
      </p:sp>
    </p:spTree>
    <p:extLst>
      <p:ext uri="{BB962C8B-B14F-4D97-AF65-F5344CB8AC3E}">
        <p14:creationId xmlns:p14="http://schemas.microsoft.com/office/powerpoint/2010/main" val="729069473"/>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EAF1DA0-193E-01E6-97E2-A83577E1116D}"/>
              </a:ext>
            </a:extLst>
          </p:cNvPr>
          <p:cNvSpPr/>
          <p:nvPr/>
        </p:nvSpPr>
        <p:spPr>
          <a:xfrm>
            <a:off x="-13063" y="-13063"/>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Proposed Methodology</a:t>
            </a:r>
          </a:p>
        </p:txBody>
      </p:sp>
      <p:sp>
        <p:nvSpPr>
          <p:cNvPr id="6" name="Rectangle: Rounded Corners 5">
            <a:extLst>
              <a:ext uri="{FF2B5EF4-FFF2-40B4-BE49-F238E27FC236}">
                <a16:creationId xmlns:a16="http://schemas.microsoft.com/office/drawing/2014/main" id="{9CB25D42-7578-E212-FB92-EED84B23C123}"/>
              </a:ext>
            </a:extLst>
          </p:cNvPr>
          <p:cNvSpPr/>
          <p:nvPr/>
        </p:nvSpPr>
        <p:spPr>
          <a:xfrm>
            <a:off x="371138" y="994493"/>
            <a:ext cx="3033043" cy="1005840"/>
          </a:xfrm>
          <a:prstGeom prst="roundRect">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4D Graph Generation</a:t>
            </a:r>
            <a:endParaRPr lang="en-001" dirty="0"/>
          </a:p>
        </p:txBody>
      </p:sp>
      <p:sp>
        <p:nvSpPr>
          <p:cNvPr id="7" name="Rectangle: Rounded Corners 6">
            <a:extLst>
              <a:ext uri="{FF2B5EF4-FFF2-40B4-BE49-F238E27FC236}">
                <a16:creationId xmlns:a16="http://schemas.microsoft.com/office/drawing/2014/main" id="{4D6DCF48-6556-805E-9078-6B42FC6DDC53}"/>
              </a:ext>
            </a:extLst>
          </p:cNvPr>
          <p:cNvSpPr/>
          <p:nvPr/>
        </p:nvSpPr>
        <p:spPr>
          <a:xfrm>
            <a:off x="4337606" y="1035166"/>
            <a:ext cx="2916409" cy="1005840"/>
          </a:xfrm>
          <a:prstGeom prst="roundRect">
            <a:avLst/>
          </a:prstGeom>
          <a:solidFill>
            <a:schemeClr val="accent1">
              <a:lumMod val="20000"/>
              <a:lumOff val="80000"/>
            </a:schemeClr>
          </a:solidFill>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Create Two Map</a:t>
            </a:r>
            <a:endParaRPr lang="en-001" dirty="0"/>
          </a:p>
        </p:txBody>
      </p:sp>
      <p:sp>
        <p:nvSpPr>
          <p:cNvPr id="8" name="Rectangle: Rounded Corners 7">
            <a:extLst>
              <a:ext uri="{FF2B5EF4-FFF2-40B4-BE49-F238E27FC236}">
                <a16:creationId xmlns:a16="http://schemas.microsoft.com/office/drawing/2014/main" id="{1C8C2A2F-0799-E507-990B-7A7A0CAB0F2D}"/>
              </a:ext>
            </a:extLst>
          </p:cNvPr>
          <p:cNvSpPr/>
          <p:nvPr/>
        </p:nvSpPr>
        <p:spPr>
          <a:xfrm>
            <a:off x="8166377" y="1035166"/>
            <a:ext cx="3033043" cy="1005840"/>
          </a:xfrm>
          <a:prstGeom prst="roundRect">
            <a:avLst/>
          </a:prstGeom>
          <a:solidFill>
            <a:schemeClr val="accent1">
              <a:lumMod val="20000"/>
              <a:lumOff val="80000"/>
            </a:schemeClr>
          </a:solidFill>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Apply LSTM</a:t>
            </a:r>
            <a:endParaRPr lang="en-001" dirty="0"/>
          </a:p>
        </p:txBody>
      </p:sp>
      <p:sp>
        <p:nvSpPr>
          <p:cNvPr id="9" name="Rectangle: Rounded Corners 8">
            <a:extLst>
              <a:ext uri="{FF2B5EF4-FFF2-40B4-BE49-F238E27FC236}">
                <a16:creationId xmlns:a16="http://schemas.microsoft.com/office/drawing/2014/main" id="{80EFFF05-994E-ED8F-094A-F5EF17323DC9}"/>
              </a:ext>
            </a:extLst>
          </p:cNvPr>
          <p:cNvSpPr/>
          <p:nvPr/>
        </p:nvSpPr>
        <p:spPr>
          <a:xfrm>
            <a:off x="8166376" y="3002586"/>
            <a:ext cx="3033043" cy="1005840"/>
          </a:xfrm>
          <a:prstGeom prst="roundRect">
            <a:avLst/>
          </a:prstGeom>
          <a:solidFill>
            <a:schemeClr val="accent1">
              <a:lumMod val="20000"/>
              <a:lumOff val="80000"/>
            </a:schemeClr>
          </a:solidFill>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Apply CNN</a:t>
            </a:r>
            <a:endParaRPr lang="en-001" dirty="0"/>
          </a:p>
        </p:txBody>
      </p:sp>
      <p:sp>
        <p:nvSpPr>
          <p:cNvPr id="10" name="Rectangle: Rounded Corners 9">
            <a:extLst>
              <a:ext uri="{FF2B5EF4-FFF2-40B4-BE49-F238E27FC236}">
                <a16:creationId xmlns:a16="http://schemas.microsoft.com/office/drawing/2014/main" id="{7AC26056-330C-075A-3997-31869B542D76}"/>
              </a:ext>
            </a:extLst>
          </p:cNvPr>
          <p:cNvSpPr/>
          <p:nvPr/>
        </p:nvSpPr>
        <p:spPr>
          <a:xfrm>
            <a:off x="4279288" y="4901873"/>
            <a:ext cx="3033043" cy="1005840"/>
          </a:xfrm>
          <a:prstGeom prst="roundRect">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Model Evaluation &amp; Refinement</a:t>
            </a:r>
            <a:endParaRPr lang="en-001" dirty="0"/>
          </a:p>
        </p:txBody>
      </p:sp>
      <p:sp>
        <p:nvSpPr>
          <p:cNvPr id="11" name="Rectangle: Rounded Corners 10">
            <a:extLst>
              <a:ext uri="{FF2B5EF4-FFF2-40B4-BE49-F238E27FC236}">
                <a16:creationId xmlns:a16="http://schemas.microsoft.com/office/drawing/2014/main" id="{AFF62464-B855-CA88-AD15-BDA2763612DC}"/>
              </a:ext>
            </a:extLst>
          </p:cNvPr>
          <p:cNvSpPr/>
          <p:nvPr/>
        </p:nvSpPr>
        <p:spPr>
          <a:xfrm>
            <a:off x="302162" y="4901873"/>
            <a:ext cx="3033043" cy="1005840"/>
          </a:xfrm>
          <a:prstGeom prst="roundRect">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Reduce Prediction Error</a:t>
            </a:r>
            <a:endParaRPr lang="en-001" dirty="0"/>
          </a:p>
        </p:txBody>
      </p:sp>
      <p:sp>
        <p:nvSpPr>
          <p:cNvPr id="12" name="Rectangle: Rounded Corners 11">
            <a:extLst>
              <a:ext uri="{FF2B5EF4-FFF2-40B4-BE49-F238E27FC236}">
                <a16:creationId xmlns:a16="http://schemas.microsoft.com/office/drawing/2014/main" id="{1913F938-DA14-A20E-025E-0F082D036C1D}"/>
              </a:ext>
            </a:extLst>
          </p:cNvPr>
          <p:cNvSpPr/>
          <p:nvPr/>
        </p:nvSpPr>
        <p:spPr>
          <a:xfrm>
            <a:off x="148810" y="2715876"/>
            <a:ext cx="1646304" cy="469371"/>
          </a:xfrm>
          <a:prstGeom prst="roundRect">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Instance Layer</a:t>
            </a:r>
            <a:endParaRPr lang="en-001" dirty="0"/>
          </a:p>
        </p:txBody>
      </p:sp>
      <p:sp>
        <p:nvSpPr>
          <p:cNvPr id="13" name="Rectangle: Rounded Corners 12">
            <a:extLst>
              <a:ext uri="{FF2B5EF4-FFF2-40B4-BE49-F238E27FC236}">
                <a16:creationId xmlns:a16="http://schemas.microsoft.com/office/drawing/2014/main" id="{E1C40E2D-DD96-5363-A8F6-F82510DA141D}"/>
              </a:ext>
            </a:extLst>
          </p:cNvPr>
          <p:cNvSpPr/>
          <p:nvPr/>
        </p:nvSpPr>
        <p:spPr>
          <a:xfrm>
            <a:off x="2026818" y="2701003"/>
            <a:ext cx="1646304" cy="525153"/>
          </a:xfrm>
          <a:prstGeom prst="roundRect">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Category Layer</a:t>
            </a:r>
            <a:endParaRPr lang="en-001" dirty="0"/>
          </a:p>
        </p:txBody>
      </p:sp>
      <p:sp>
        <p:nvSpPr>
          <p:cNvPr id="14" name="Rectangle: Rounded Corners 13">
            <a:extLst>
              <a:ext uri="{FF2B5EF4-FFF2-40B4-BE49-F238E27FC236}">
                <a16:creationId xmlns:a16="http://schemas.microsoft.com/office/drawing/2014/main" id="{25002233-E5CD-F765-901C-AC2F6C39F3F2}"/>
              </a:ext>
            </a:extLst>
          </p:cNvPr>
          <p:cNvSpPr/>
          <p:nvPr/>
        </p:nvSpPr>
        <p:spPr>
          <a:xfrm>
            <a:off x="4080474" y="2715876"/>
            <a:ext cx="1646304" cy="469371"/>
          </a:xfrm>
          <a:prstGeom prst="roundRect">
            <a:avLst/>
          </a:prstGeom>
          <a:solidFill>
            <a:schemeClr val="accent1">
              <a:lumMod val="20000"/>
              <a:lumOff val="80000"/>
            </a:schemeClr>
          </a:solidFill>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Horizon Map</a:t>
            </a:r>
            <a:endParaRPr lang="en-001" dirty="0"/>
          </a:p>
        </p:txBody>
      </p:sp>
      <p:sp>
        <p:nvSpPr>
          <p:cNvPr id="15" name="Rectangle: Rounded Corners 14">
            <a:extLst>
              <a:ext uri="{FF2B5EF4-FFF2-40B4-BE49-F238E27FC236}">
                <a16:creationId xmlns:a16="http://schemas.microsoft.com/office/drawing/2014/main" id="{E07A084A-E347-4DFD-907B-4D724C88795E}"/>
              </a:ext>
            </a:extLst>
          </p:cNvPr>
          <p:cNvSpPr/>
          <p:nvPr/>
        </p:nvSpPr>
        <p:spPr>
          <a:xfrm>
            <a:off x="5958482" y="2701003"/>
            <a:ext cx="1646304" cy="525153"/>
          </a:xfrm>
          <a:prstGeom prst="roundRect">
            <a:avLst/>
          </a:prstGeom>
          <a:solidFill>
            <a:schemeClr val="accent1">
              <a:lumMod val="20000"/>
              <a:lumOff val="80000"/>
            </a:schemeClr>
          </a:solidFill>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Neighbor Map</a:t>
            </a:r>
            <a:endParaRPr lang="en-001" dirty="0"/>
          </a:p>
        </p:txBody>
      </p:sp>
      <p:sp>
        <p:nvSpPr>
          <p:cNvPr id="16" name="Arrow: Right 15">
            <a:extLst>
              <a:ext uri="{FF2B5EF4-FFF2-40B4-BE49-F238E27FC236}">
                <a16:creationId xmlns:a16="http://schemas.microsoft.com/office/drawing/2014/main" id="{B47C6E04-9CD8-353E-85B4-647F916BFE1A}"/>
              </a:ext>
            </a:extLst>
          </p:cNvPr>
          <p:cNvSpPr/>
          <p:nvPr/>
        </p:nvSpPr>
        <p:spPr>
          <a:xfrm>
            <a:off x="3583382" y="1336049"/>
            <a:ext cx="523986" cy="365125"/>
          </a:xfrm>
          <a:prstGeom prst="rightArrow">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endParaRPr lang="en-001"/>
          </a:p>
        </p:txBody>
      </p:sp>
      <p:sp>
        <p:nvSpPr>
          <p:cNvPr id="17" name="Arrow: Right 16">
            <a:extLst>
              <a:ext uri="{FF2B5EF4-FFF2-40B4-BE49-F238E27FC236}">
                <a16:creationId xmlns:a16="http://schemas.microsoft.com/office/drawing/2014/main" id="{242BCA93-4FB1-20D3-7475-2E8D96C423FC}"/>
              </a:ext>
            </a:extLst>
          </p:cNvPr>
          <p:cNvSpPr/>
          <p:nvPr/>
        </p:nvSpPr>
        <p:spPr>
          <a:xfrm>
            <a:off x="7484253" y="1355523"/>
            <a:ext cx="523986" cy="365125"/>
          </a:xfrm>
          <a:prstGeom prst="rightArrow">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endParaRPr lang="en-001"/>
          </a:p>
        </p:txBody>
      </p:sp>
      <p:sp>
        <p:nvSpPr>
          <p:cNvPr id="18" name="Arrow: Right 17">
            <a:extLst>
              <a:ext uri="{FF2B5EF4-FFF2-40B4-BE49-F238E27FC236}">
                <a16:creationId xmlns:a16="http://schemas.microsoft.com/office/drawing/2014/main" id="{DA261E33-2705-B50B-548E-7461FDD8E4DC}"/>
              </a:ext>
            </a:extLst>
          </p:cNvPr>
          <p:cNvSpPr/>
          <p:nvPr/>
        </p:nvSpPr>
        <p:spPr>
          <a:xfrm rot="5400000">
            <a:off x="9442839" y="2399745"/>
            <a:ext cx="523986" cy="365125"/>
          </a:xfrm>
          <a:prstGeom prst="rightArrow">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endParaRPr lang="en-001"/>
          </a:p>
        </p:txBody>
      </p:sp>
      <p:sp>
        <p:nvSpPr>
          <p:cNvPr id="19" name="Arrow: Right 18">
            <a:extLst>
              <a:ext uri="{FF2B5EF4-FFF2-40B4-BE49-F238E27FC236}">
                <a16:creationId xmlns:a16="http://schemas.microsoft.com/office/drawing/2014/main" id="{54288C94-89AC-6CE4-ACB4-9C7B46DAE39E}"/>
              </a:ext>
            </a:extLst>
          </p:cNvPr>
          <p:cNvSpPr/>
          <p:nvPr/>
        </p:nvSpPr>
        <p:spPr>
          <a:xfrm rot="5400000">
            <a:off x="9442839" y="4280847"/>
            <a:ext cx="523986" cy="365125"/>
          </a:xfrm>
          <a:prstGeom prst="rightArrow">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endParaRPr lang="en-001"/>
          </a:p>
        </p:txBody>
      </p:sp>
      <p:sp>
        <p:nvSpPr>
          <p:cNvPr id="20" name="Arrow: Right 19">
            <a:extLst>
              <a:ext uri="{FF2B5EF4-FFF2-40B4-BE49-F238E27FC236}">
                <a16:creationId xmlns:a16="http://schemas.microsoft.com/office/drawing/2014/main" id="{D8419368-67B4-0324-F885-A851C68F0E91}"/>
              </a:ext>
            </a:extLst>
          </p:cNvPr>
          <p:cNvSpPr/>
          <p:nvPr/>
        </p:nvSpPr>
        <p:spPr>
          <a:xfrm rot="10800000">
            <a:off x="3544193" y="5225250"/>
            <a:ext cx="523986" cy="365125"/>
          </a:xfrm>
          <a:prstGeom prst="rightArrow">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endParaRPr lang="en-001"/>
          </a:p>
        </p:txBody>
      </p:sp>
      <p:sp>
        <p:nvSpPr>
          <p:cNvPr id="21" name="Arrow: Bent-Up 20">
            <a:extLst>
              <a:ext uri="{FF2B5EF4-FFF2-40B4-BE49-F238E27FC236}">
                <a16:creationId xmlns:a16="http://schemas.microsoft.com/office/drawing/2014/main" id="{0A18633E-DA24-BD46-5B3C-8CFF7737924E}"/>
              </a:ext>
            </a:extLst>
          </p:cNvPr>
          <p:cNvSpPr/>
          <p:nvPr/>
        </p:nvSpPr>
        <p:spPr>
          <a:xfrm rot="10800000">
            <a:off x="876083" y="2320314"/>
            <a:ext cx="942601" cy="365125"/>
          </a:xfrm>
          <a:prstGeom prst="bentUp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sp>
        <p:nvSpPr>
          <p:cNvPr id="22" name="Arrow: Bent-Up 21">
            <a:extLst>
              <a:ext uri="{FF2B5EF4-FFF2-40B4-BE49-F238E27FC236}">
                <a16:creationId xmlns:a16="http://schemas.microsoft.com/office/drawing/2014/main" id="{DC6BEE49-AEDC-BA9C-BADB-1858B53CDA04}"/>
              </a:ext>
            </a:extLst>
          </p:cNvPr>
          <p:cNvSpPr/>
          <p:nvPr/>
        </p:nvSpPr>
        <p:spPr>
          <a:xfrm rot="10800000" flipH="1">
            <a:off x="1971083" y="2324796"/>
            <a:ext cx="942601" cy="365125"/>
          </a:xfrm>
          <a:prstGeom prst="bentUp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sp>
        <p:nvSpPr>
          <p:cNvPr id="23" name="Rectangle 22">
            <a:extLst>
              <a:ext uri="{FF2B5EF4-FFF2-40B4-BE49-F238E27FC236}">
                <a16:creationId xmlns:a16="http://schemas.microsoft.com/office/drawing/2014/main" id="{F5E09F7D-E204-F779-A810-77856A0EC404}"/>
              </a:ext>
            </a:extLst>
          </p:cNvPr>
          <p:cNvSpPr/>
          <p:nvPr/>
        </p:nvSpPr>
        <p:spPr>
          <a:xfrm>
            <a:off x="1818684" y="2000333"/>
            <a:ext cx="152398" cy="420531"/>
          </a:xfrm>
          <a:prstGeom prst="rect">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sp>
        <p:nvSpPr>
          <p:cNvPr id="24" name="Arrow: Bent-Up 23">
            <a:extLst>
              <a:ext uri="{FF2B5EF4-FFF2-40B4-BE49-F238E27FC236}">
                <a16:creationId xmlns:a16="http://schemas.microsoft.com/office/drawing/2014/main" id="{186F6BBF-4BB8-CD16-1146-1B56B87F3906}"/>
              </a:ext>
            </a:extLst>
          </p:cNvPr>
          <p:cNvSpPr/>
          <p:nvPr/>
        </p:nvSpPr>
        <p:spPr>
          <a:xfrm rot="10800000">
            <a:off x="4820552" y="2351691"/>
            <a:ext cx="942601" cy="365125"/>
          </a:xfrm>
          <a:prstGeom prst="bentUp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sp>
        <p:nvSpPr>
          <p:cNvPr id="25" name="Arrow: Bent-Up 24">
            <a:extLst>
              <a:ext uri="{FF2B5EF4-FFF2-40B4-BE49-F238E27FC236}">
                <a16:creationId xmlns:a16="http://schemas.microsoft.com/office/drawing/2014/main" id="{5661C7ED-F198-8ED4-D7F6-A136FCE82DA1}"/>
              </a:ext>
            </a:extLst>
          </p:cNvPr>
          <p:cNvSpPr/>
          <p:nvPr/>
        </p:nvSpPr>
        <p:spPr>
          <a:xfrm rot="10800000" flipH="1">
            <a:off x="5915552" y="2356173"/>
            <a:ext cx="942601" cy="365125"/>
          </a:xfrm>
          <a:prstGeom prst="bentUp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sp>
        <p:nvSpPr>
          <p:cNvPr id="26" name="Rectangle 25">
            <a:extLst>
              <a:ext uri="{FF2B5EF4-FFF2-40B4-BE49-F238E27FC236}">
                <a16:creationId xmlns:a16="http://schemas.microsoft.com/office/drawing/2014/main" id="{8866FD76-12E5-D12F-A91B-A42F663E8F1E}"/>
              </a:ext>
            </a:extLst>
          </p:cNvPr>
          <p:cNvSpPr/>
          <p:nvPr/>
        </p:nvSpPr>
        <p:spPr>
          <a:xfrm>
            <a:off x="5763153" y="2031710"/>
            <a:ext cx="152398" cy="420531"/>
          </a:xfrm>
          <a:prstGeom prst="rect">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sp>
        <p:nvSpPr>
          <p:cNvPr id="27" name="Date Placeholder 10">
            <a:extLst>
              <a:ext uri="{FF2B5EF4-FFF2-40B4-BE49-F238E27FC236}">
                <a16:creationId xmlns:a16="http://schemas.microsoft.com/office/drawing/2014/main" id="{4678C8EC-A18A-CF15-13BE-7A94175DEBAC}"/>
              </a:ext>
            </a:extLst>
          </p:cNvPr>
          <p:cNvSpPr>
            <a:spLocks noGrp="1"/>
          </p:cNvSpPr>
          <p:nvPr>
            <p:ph type="dt" sz="half" idx="10"/>
          </p:nvPr>
        </p:nvSpPr>
        <p:spPr>
          <a:xfrm>
            <a:off x="1084217" y="6446722"/>
            <a:ext cx="2472271" cy="365125"/>
          </a:xfrm>
        </p:spPr>
        <p:txBody>
          <a:bodyPr/>
          <a:lstStyle/>
          <a:p>
            <a:fld id="{96927CAF-50AC-42EA-9CA7-DBB2E7892972}" type="datetime1">
              <a:rPr lang="en-US" sz="1600" smtClean="0"/>
              <a:t>1/21/2024</a:t>
            </a:fld>
            <a:endParaRPr lang="en-US" sz="1600" dirty="0"/>
          </a:p>
        </p:txBody>
      </p:sp>
      <p:sp>
        <p:nvSpPr>
          <p:cNvPr id="28" name="Footer Placeholder 11">
            <a:extLst>
              <a:ext uri="{FF2B5EF4-FFF2-40B4-BE49-F238E27FC236}">
                <a16:creationId xmlns:a16="http://schemas.microsoft.com/office/drawing/2014/main" id="{59565876-D328-E977-0256-E2C9985C6C85}"/>
              </a:ext>
            </a:extLst>
          </p:cNvPr>
          <p:cNvSpPr>
            <a:spLocks noGrp="1"/>
          </p:cNvSpPr>
          <p:nvPr>
            <p:ph type="ftr" sz="quarter" idx="11"/>
          </p:nvPr>
        </p:nvSpPr>
        <p:spPr>
          <a:xfrm>
            <a:off x="3079760" y="6446722"/>
            <a:ext cx="6118412" cy="365125"/>
          </a:xfrm>
        </p:spPr>
        <p:txBody>
          <a:bodyPr/>
          <a:lstStyle/>
          <a:p>
            <a:r>
              <a:rPr lang="en-US" sz="1400" dirty="0"/>
              <a:t>Integrative Trajectory Forecasting for Autonomous Vehicles in Mixed Traffic Environments</a:t>
            </a:r>
          </a:p>
        </p:txBody>
      </p:sp>
      <p:sp>
        <p:nvSpPr>
          <p:cNvPr id="29" name="Slide Number Placeholder 12">
            <a:extLst>
              <a:ext uri="{FF2B5EF4-FFF2-40B4-BE49-F238E27FC236}">
                <a16:creationId xmlns:a16="http://schemas.microsoft.com/office/drawing/2014/main" id="{142C1236-8801-CE27-7AF3-3624357CE30F}"/>
              </a:ext>
            </a:extLst>
          </p:cNvPr>
          <p:cNvSpPr>
            <a:spLocks noGrp="1"/>
          </p:cNvSpPr>
          <p:nvPr>
            <p:ph type="sldNum" sz="quarter" idx="12"/>
          </p:nvPr>
        </p:nvSpPr>
        <p:spPr>
          <a:xfrm>
            <a:off x="9887395" y="6419828"/>
            <a:ext cx="1312025" cy="365125"/>
          </a:xfrm>
        </p:spPr>
        <p:txBody>
          <a:bodyPr/>
          <a:lstStyle/>
          <a:p>
            <a:fld id="{DC868833-F837-46FB-9C77-09C205A3C98D}" type="slidenum">
              <a:rPr lang="en-US" sz="1800" smtClean="0"/>
              <a:t>11</a:t>
            </a:fld>
            <a:endParaRPr lang="en-US" sz="1800" dirty="0"/>
          </a:p>
        </p:txBody>
      </p:sp>
      <p:sp>
        <p:nvSpPr>
          <p:cNvPr id="30" name="Rectangle: Rounded Corners 29">
            <a:extLst>
              <a:ext uri="{FF2B5EF4-FFF2-40B4-BE49-F238E27FC236}">
                <a16:creationId xmlns:a16="http://schemas.microsoft.com/office/drawing/2014/main" id="{81BF42BD-725E-0942-4077-C782FAFB368E}"/>
              </a:ext>
            </a:extLst>
          </p:cNvPr>
          <p:cNvSpPr/>
          <p:nvPr/>
        </p:nvSpPr>
        <p:spPr>
          <a:xfrm>
            <a:off x="8162020" y="4827030"/>
            <a:ext cx="3033043" cy="1005840"/>
          </a:xfrm>
          <a:prstGeom prst="roundRect">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Prediction Generation</a:t>
            </a:r>
            <a:endParaRPr lang="en-001" dirty="0"/>
          </a:p>
        </p:txBody>
      </p:sp>
      <p:sp>
        <p:nvSpPr>
          <p:cNvPr id="31" name="Arrow: Right 30">
            <a:extLst>
              <a:ext uri="{FF2B5EF4-FFF2-40B4-BE49-F238E27FC236}">
                <a16:creationId xmlns:a16="http://schemas.microsoft.com/office/drawing/2014/main" id="{11887130-7106-135E-6233-0C92FBE3FE6B}"/>
              </a:ext>
            </a:extLst>
          </p:cNvPr>
          <p:cNvSpPr/>
          <p:nvPr/>
        </p:nvSpPr>
        <p:spPr>
          <a:xfrm rot="10800000">
            <a:off x="7475182" y="5225250"/>
            <a:ext cx="523986" cy="365125"/>
          </a:xfrm>
          <a:prstGeom prst="rightArrow">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endParaRPr lang="en-001"/>
          </a:p>
        </p:txBody>
      </p:sp>
    </p:spTree>
    <p:extLst>
      <p:ext uri="{BB962C8B-B14F-4D97-AF65-F5344CB8AC3E}">
        <p14:creationId xmlns:p14="http://schemas.microsoft.com/office/powerpoint/2010/main" val="29711463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C969197-020A-6C62-3EB5-38C49E0517F4}"/>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Methodology (CONT’D)</a:t>
            </a:r>
          </a:p>
        </p:txBody>
      </p:sp>
      <p:pic>
        <p:nvPicPr>
          <p:cNvPr id="7" name="Picture 6">
            <a:extLst>
              <a:ext uri="{FF2B5EF4-FFF2-40B4-BE49-F238E27FC236}">
                <a16:creationId xmlns:a16="http://schemas.microsoft.com/office/drawing/2014/main" id="{F4866183-702C-1290-C434-8DD2CF98715E}"/>
              </a:ext>
            </a:extLst>
          </p:cNvPr>
          <p:cNvPicPr>
            <a:picLocks noChangeAspect="1"/>
          </p:cNvPicPr>
          <p:nvPr/>
        </p:nvPicPr>
        <p:blipFill>
          <a:blip r:embed="rId2"/>
          <a:stretch>
            <a:fillRect/>
          </a:stretch>
        </p:blipFill>
        <p:spPr>
          <a:xfrm>
            <a:off x="837466" y="1715201"/>
            <a:ext cx="10517068" cy="3610479"/>
          </a:xfrm>
          <a:prstGeom prst="rect">
            <a:avLst/>
          </a:prstGeom>
        </p:spPr>
      </p:pic>
      <p:sp>
        <p:nvSpPr>
          <p:cNvPr id="6" name="Arrow: Right 5">
            <a:extLst>
              <a:ext uri="{FF2B5EF4-FFF2-40B4-BE49-F238E27FC236}">
                <a16:creationId xmlns:a16="http://schemas.microsoft.com/office/drawing/2014/main" id="{C7FACD2F-CED7-FFEC-C430-31525D839779}"/>
              </a:ext>
            </a:extLst>
          </p:cNvPr>
          <p:cNvSpPr/>
          <p:nvPr/>
        </p:nvSpPr>
        <p:spPr>
          <a:xfrm>
            <a:off x="484094" y="1005841"/>
            <a:ext cx="470647" cy="389965"/>
          </a:xfrm>
          <a:prstGeom prst="rightArrow">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endParaRPr lang="en-001" dirty="0"/>
          </a:p>
        </p:txBody>
      </p:sp>
      <p:sp>
        <p:nvSpPr>
          <p:cNvPr id="9" name="TextBox 8">
            <a:extLst>
              <a:ext uri="{FF2B5EF4-FFF2-40B4-BE49-F238E27FC236}">
                <a16:creationId xmlns:a16="http://schemas.microsoft.com/office/drawing/2014/main" id="{3D1049AB-4981-22FC-A2AE-9D53BC6AB59F}"/>
              </a:ext>
            </a:extLst>
          </p:cNvPr>
          <p:cNvSpPr txBox="1"/>
          <p:nvPr/>
        </p:nvSpPr>
        <p:spPr>
          <a:xfrm>
            <a:off x="1097280" y="908435"/>
            <a:ext cx="4868091" cy="584775"/>
          </a:xfrm>
          <a:prstGeom prst="rect">
            <a:avLst/>
          </a:prstGeom>
          <a:noFill/>
        </p:spPr>
        <p:txBody>
          <a:bodyPr wrap="square" rtlCol="0">
            <a:spAutoFit/>
          </a:bodyPr>
          <a:lstStyle/>
          <a:p>
            <a:r>
              <a:rPr lang="en-US" sz="3200" dirty="0"/>
              <a:t>4D Graph Generation</a:t>
            </a:r>
            <a:endParaRPr lang="en-001" sz="3200" dirty="0"/>
          </a:p>
        </p:txBody>
      </p:sp>
      <p:sp>
        <p:nvSpPr>
          <p:cNvPr id="10" name="TextBox 9">
            <a:extLst>
              <a:ext uri="{FF2B5EF4-FFF2-40B4-BE49-F238E27FC236}">
                <a16:creationId xmlns:a16="http://schemas.microsoft.com/office/drawing/2014/main" id="{F0B06F2B-8949-E630-2021-242727FD7E03}"/>
              </a:ext>
            </a:extLst>
          </p:cNvPr>
          <p:cNvSpPr txBox="1"/>
          <p:nvPr/>
        </p:nvSpPr>
        <p:spPr>
          <a:xfrm>
            <a:off x="1652451" y="5475755"/>
            <a:ext cx="8887098" cy="584775"/>
          </a:xfrm>
          <a:prstGeom prst="rect">
            <a:avLst/>
          </a:prstGeom>
          <a:noFill/>
        </p:spPr>
        <p:txBody>
          <a:bodyPr wrap="square" rtlCol="0">
            <a:spAutoFit/>
          </a:bodyPr>
          <a:lstStyle/>
          <a:p>
            <a:pPr algn="ctr"/>
            <a:r>
              <a:rPr lang="en-US" sz="1600" dirty="0"/>
              <a:t>Fig – 3: (a) Sample image frames of various traffic agents, (b) Instance layer graph between two frames, (c) Category layer </a:t>
            </a:r>
            <a:r>
              <a:rPr lang="en-US" sz="1600" dirty="0" err="1"/>
              <a:t>supernode</a:t>
            </a:r>
            <a:r>
              <a:rPr lang="en-US" sz="1600" dirty="0"/>
              <a:t> creation and graph. [5]</a:t>
            </a:r>
            <a:endParaRPr lang="en-001" sz="1600" dirty="0"/>
          </a:p>
        </p:txBody>
      </p:sp>
      <p:sp>
        <p:nvSpPr>
          <p:cNvPr id="8" name="Date Placeholder 10">
            <a:extLst>
              <a:ext uri="{FF2B5EF4-FFF2-40B4-BE49-F238E27FC236}">
                <a16:creationId xmlns:a16="http://schemas.microsoft.com/office/drawing/2014/main" id="{A1EBCF79-3994-FE8E-9B57-17C35CDFB308}"/>
              </a:ext>
            </a:extLst>
          </p:cNvPr>
          <p:cNvSpPr>
            <a:spLocks noGrp="1"/>
          </p:cNvSpPr>
          <p:nvPr>
            <p:ph type="dt" sz="half" idx="10"/>
          </p:nvPr>
        </p:nvSpPr>
        <p:spPr>
          <a:xfrm>
            <a:off x="1097280" y="6459785"/>
            <a:ext cx="2472271" cy="365125"/>
          </a:xfrm>
        </p:spPr>
        <p:txBody>
          <a:bodyPr/>
          <a:lstStyle/>
          <a:p>
            <a:fld id="{96927CAF-50AC-42EA-9CA7-DBB2E7892972}" type="datetime1">
              <a:rPr lang="en-US" sz="1600" smtClean="0"/>
              <a:t>1/20/2024</a:t>
            </a:fld>
            <a:endParaRPr lang="en-US" sz="1600" dirty="0"/>
          </a:p>
        </p:txBody>
      </p:sp>
      <p:sp>
        <p:nvSpPr>
          <p:cNvPr id="11" name="Footer Placeholder 11">
            <a:extLst>
              <a:ext uri="{FF2B5EF4-FFF2-40B4-BE49-F238E27FC236}">
                <a16:creationId xmlns:a16="http://schemas.microsoft.com/office/drawing/2014/main" id="{FA540894-7BC6-618B-E3E6-3979A88C38B2}"/>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2" name="Slide Number Placeholder 12">
            <a:extLst>
              <a:ext uri="{FF2B5EF4-FFF2-40B4-BE49-F238E27FC236}">
                <a16:creationId xmlns:a16="http://schemas.microsoft.com/office/drawing/2014/main" id="{D9204185-799B-13EA-DA23-B4AF0E6E4865}"/>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12</a:t>
            </a:fld>
            <a:endParaRPr lang="en-US" sz="1800" dirty="0"/>
          </a:p>
        </p:txBody>
      </p:sp>
    </p:spTree>
    <p:extLst>
      <p:ext uri="{BB962C8B-B14F-4D97-AF65-F5344CB8AC3E}">
        <p14:creationId xmlns:p14="http://schemas.microsoft.com/office/powerpoint/2010/main" val="2891911445"/>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4B99EB0-9F2F-2094-AFF0-E00F583786CA}"/>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Methodology (CONT’D)</a:t>
            </a:r>
          </a:p>
        </p:txBody>
      </p:sp>
      <p:sp>
        <p:nvSpPr>
          <p:cNvPr id="6" name="Rectangle: Rounded Corners 5">
            <a:extLst>
              <a:ext uri="{FF2B5EF4-FFF2-40B4-BE49-F238E27FC236}">
                <a16:creationId xmlns:a16="http://schemas.microsoft.com/office/drawing/2014/main" id="{4A43F400-B45D-71F3-5E3F-850D54693E58}"/>
              </a:ext>
            </a:extLst>
          </p:cNvPr>
          <p:cNvSpPr/>
          <p:nvPr/>
        </p:nvSpPr>
        <p:spPr>
          <a:xfrm>
            <a:off x="2810406" y="2881936"/>
            <a:ext cx="1238704" cy="831019"/>
          </a:xfrm>
          <a:prstGeom prst="roundRect">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Instance Layer</a:t>
            </a:r>
            <a:endParaRPr lang="en-001" dirty="0"/>
          </a:p>
        </p:txBody>
      </p:sp>
      <p:sp>
        <p:nvSpPr>
          <p:cNvPr id="7" name="Rectangle: Rounded Corners 6">
            <a:extLst>
              <a:ext uri="{FF2B5EF4-FFF2-40B4-BE49-F238E27FC236}">
                <a16:creationId xmlns:a16="http://schemas.microsoft.com/office/drawing/2014/main" id="{E8F04E1A-C7B7-BF91-8FB9-2C5B3D7F4FBE}"/>
              </a:ext>
            </a:extLst>
          </p:cNvPr>
          <p:cNvSpPr/>
          <p:nvPr/>
        </p:nvSpPr>
        <p:spPr>
          <a:xfrm>
            <a:off x="4522025" y="2907069"/>
            <a:ext cx="1238704" cy="792823"/>
          </a:xfrm>
          <a:prstGeom prst="roundRect">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Category Layer</a:t>
            </a:r>
            <a:endParaRPr lang="en-001" dirty="0"/>
          </a:p>
        </p:txBody>
      </p:sp>
      <p:sp>
        <p:nvSpPr>
          <p:cNvPr id="9" name="Arrow: Right 8">
            <a:extLst>
              <a:ext uri="{FF2B5EF4-FFF2-40B4-BE49-F238E27FC236}">
                <a16:creationId xmlns:a16="http://schemas.microsoft.com/office/drawing/2014/main" id="{4A593DD8-1BC3-A029-9D89-458D8CE669AA}"/>
              </a:ext>
            </a:extLst>
          </p:cNvPr>
          <p:cNvSpPr/>
          <p:nvPr/>
        </p:nvSpPr>
        <p:spPr>
          <a:xfrm>
            <a:off x="484094" y="1005841"/>
            <a:ext cx="470647" cy="389965"/>
          </a:xfrm>
          <a:prstGeom prst="rightArrow">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endParaRPr lang="en-001" dirty="0"/>
          </a:p>
        </p:txBody>
      </p:sp>
      <p:sp>
        <p:nvSpPr>
          <p:cNvPr id="10" name="TextBox 9">
            <a:extLst>
              <a:ext uri="{FF2B5EF4-FFF2-40B4-BE49-F238E27FC236}">
                <a16:creationId xmlns:a16="http://schemas.microsoft.com/office/drawing/2014/main" id="{1BBA7C13-1083-29FC-EE6C-A7E879CF9EF5}"/>
              </a:ext>
            </a:extLst>
          </p:cNvPr>
          <p:cNvSpPr txBox="1"/>
          <p:nvPr/>
        </p:nvSpPr>
        <p:spPr>
          <a:xfrm>
            <a:off x="1097280" y="908435"/>
            <a:ext cx="4868091" cy="584775"/>
          </a:xfrm>
          <a:prstGeom prst="rect">
            <a:avLst/>
          </a:prstGeom>
          <a:noFill/>
        </p:spPr>
        <p:txBody>
          <a:bodyPr wrap="square" rtlCol="0">
            <a:spAutoFit/>
          </a:bodyPr>
          <a:lstStyle/>
          <a:p>
            <a:r>
              <a:rPr lang="en-US" sz="3200" dirty="0"/>
              <a:t>Instance &amp; Category Layer</a:t>
            </a:r>
            <a:endParaRPr lang="en-001" sz="3200" dirty="0"/>
          </a:p>
        </p:txBody>
      </p:sp>
      <p:cxnSp>
        <p:nvCxnSpPr>
          <p:cNvPr id="25" name="Straight Arrow Connector 24">
            <a:extLst>
              <a:ext uri="{FF2B5EF4-FFF2-40B4-BE49-F238E27FC236}">
                <a16:creationId xmlns:a16="http://schemas.microsoft.com/office/drawing/2014/main" id="{C6DF1C3D-2635-82C2-24F1-480EB0302E20}"/>
              </a:ext>
            </a:extLst>
          </p:cNvPr>
          <p:cNvCxnSpPr>
            <a:cxnSpLocks/>
            <a:stCxn id="6" idx="3"/>
            <a:endCxn id="7" idx="1"/>
          </p:cNvCxnSpPr>
          <p:nvPr/>
        </p:nvCxnSpPr>
        <p:spPr>
          <a:xfrm>
            <a:off x="4049110" y="3297446"/>
            <a:ext cx="472915" cy="6035"/>
          </a:xfrm>
          <a:prstGeom prst="straightConnector1">
            <a:avLst/>
          </a:prstGeom>
          <a:ln w="571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9" name="Rectangle: Rounded Corners 28">
            <a:extLst>
              <a:ext uri="{FF2B5EF4-FFF2-40B4-BE49-F238E27FC236}">
                <a16:creationId xmlns:a16="http://schemas.microsoft.com/office/drawing/2014/main" id="{CCE4BFF0-958C-8E4B-969A-E30CC44CC919}"/>
              </a:ext>
            </a:extLst>
          </p:cNvPr>
          <p:cNvSpPr/>
          <p:nvPr/>
        </p:nvSpPr>
        <p:spPr>
          <a:xfrm>
            <a:off x="2664823" y="2469162"/>
            <a:ext cx="3300548" cy="1652870"/>
          </a:xfrm>
          <a:prstGeom prst="roundRect">
            <a:avLst/>
          </a:prstGeom>
          <a:noFill/>
          <a:ln w="28575">
            <a:solidFill>
              <a:schemeClr val="tx1">
                <a:lumMod val="95000"/>
                <a:lumOff val="5000"/>
              </a:schemeClr>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001"/>
          </a:p>
        </p:txBody>
      </p:sp>
      <p:sp>
        <p:nvSpPr>
          <p:cNvPr id="30" name="TextBox 29">
            <a:extLst>
              <a:ext uri="{FF2B5EF4-FFF2-40B4-BE49-F238E27FC236}">
                <a16:creationId xmlns:a16="http://schemas.microsoft.com/office/drawing/2014/main" id="{ACAE956B-E094-F94B-4164-C0C6AA080C3C}"/>
              </a:ext>
            </a:extLst>
          </p:cNvPr>
          <p:cNvSpPr txBox="1"/>
          <p:nvPr/>
        </p:nvSpPr>
        <p:spPr>
          <a:xfrm>
            <a:off x="3133047" y="2034283"/>
            <a:ext cx="2305040" cy="369332"/>
          </a:xfrm>
          <a:prstGeom prst="rect">
            <a:avLst/>
          </a:prstGeom>
          <a:noFill/>
        </p:spPr>
        <p:txBody>
          <a:bodyPr wrap="square">
            <a:spAutoFit/>
          </a:bodyPr>
          <a:lstStyle/>
          <a:p>
            <a:pPr algn="ctr"/>
            <a:r>
              <a:rPr lang="en-US" dirty="0"/>
              <a:t>Frame (t)</a:t>
            </a:r>
            <a:endParaRPr lang="en-001" dirty="0"/>
          </a:p>
        </p:txBody>
      </p:sp>
      <p:sp>
        <p:nvSpPr>
          <p:cNvPr id="31" name="Rectangle: Rounded Corners 30">
            <a:extLst>
              <a:ext uri="{FF2B5EF4-FFF2-40B4-BE49-F238E27FC236}">
                <a16:creationId xmlns:a16="http://schemas.microsoft.com/office/drawing/2014/main" id="{194615A1-8F37-A144-5EC3-D41541152EC1}"/>
              </a:ext>
            </a:extLst>
          </p:cNvPr>
          <p:cNvSpPr/>
          <p:nvPr/>
        </p:nvSpPr>
        <p:spPr>
          <a:xfrm>
            <a:off x="6476720" y="2864517"/>
            <a:ext cx="1238704" cy="831019"/>
          </a:xfrm>
          <a:prstGeom prst="roundRect">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Instance Layer</a:t>
            </a:r>
            <a:endParaRPr lang="en-001" dirty="0"/>
          </a:p>
        </p:txBody>
      </p:sp>
      <p:sp>
        <p:nvSpPr>
          <p:cNvPr id="32" name="Rectangle: Rounded Corners 31">
            <a:extLst>
              <a:ext uri="{FF2B5EF4-FFF2-40B4-BE49-F238E27FC236}">
                <a16:creationId xmlns:a16="http://schemas.microsoft.com/office/drawing/2014/main" id="{2DE7EF44-E199-3E31-1733-30CD37E569B1}"/>
              </a:ext>
            </a:extLst>
          </p:cNvPr>
          <p:cNvSpPr/>
          <p:nvPr/>
        </p:nvSpPr>
        <p:spPr>
          <a:xfrm>
            <a:off x="8188339" y="2889650"/>
            <a:ext cx="1238704" cy="792823"/>
          </a:xfrm>
          <a:prstGeom prst="roundRect">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Category Layer</a:t>
            </a:r>
            <a:endParaRPr lang="en-001" dirty="0"/>
          </a:p>
        </p:txBody>
      </p:sp>
      <p:cxnSp>
        <p:nvCxnSpPr>
          <p:cNvPr id="33" name="Straight Arrow Connector 32">
            <a:extLst>
              <a:ext uri="{FF2B5EF4-FFF2-40B4-BE49-F238E27FC236}">
                <a16:creationId xmlns:a16="http://schemas.microsoft.com/office/drawing/2014/main" id="{01B2B7C2-F916-57A3-9EA5-20F1B5E80B96}"/>
              </a:ext>
            </a:extLst>
          </p:cNvPr>
          <p:cNvCxnSpPr>
            <a:cxnSpLocks/>
            <a:stCxn id="31" idx="3"/>
            <a:endCxn id="32" idx="1"/>
          </p:cNvCxnSpPr>
          <p:nvPr/>
        </p:nvCxnSpPr>
        <p:spPr>
          <a:xfrm>
            <a:off x="7715424" y="3280027"/>
            <a:ext cx="472915" cy="6035"/>
          </a:xfrm>
          <a:prstGeom prst="straightConnector1">
            <a:avLst/>
          </a:prstGeom>
          <a:ln w="571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34" name="Rectangle: Rounded Corners 33">
            <a:extLst>
              <a:ext uri="{FF2B5EF4-FFF2-40B4-BE49-F238E27FC236}">
                <a16:creationId xmlns:a16="http://schemas.microsoft.com/office/drawing/2014/main" id="{A8FD1B25-F4CF-2311-726A-001AC010ADF4}"/>
              </a:ext>
            </a:extLst>
          </p:cNvPr>
          <p:cNvSpPr/>
          <p:nvPr/>
        </p:nvSpPr>
        <p:spPr>
          <a:xfrm>
            <a:off x="6302546" y="2451743"/>
            <a:ext cx="3300548" cy="1745749"/>
          </a:xfrm>
          <a:prstGeom prst="roundRect">
            <a:avLst/>
          </a:prstGeom>
          <a:noFill/>
          <a:ln w="28575">
            <a:solidFill>
              <a:schemeClr val="tx1">
                <a:lumMod val="95000"/>
                <a:lumOff val="5000"/>
              </a:schemeClr>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001"/>
          </a:p>
        </p:txBody>
      </p:sp>
      <p:sp>
        <p:nvSpPr>
          <p:cNvPr id="35" name="TextBox 34">
            <a:extLst>
              <a:ext uri="{FF2B5EF4-FFF2-40B4-BE49-F238E27FC236}">
                <a16:creationId xmlns:a16="http://schemas.microsoft.com/office/drawing/2014/main" id="{ABE25D84-1C74-E113-5462-75D263D28DD3}"/>
              </a:ext>
            </a:extLst>
          </p:cNvPr>
          <p:cNvSpPr txBox="1"/>
          <p:nvPr/>
        </p:nvSpPr>
        <p:spPr>
          <a:xfrm>
            <a:off x="6799361" y="2056055"/>
            <a:ext cx="2305040" cy="369332"/>
          </a:xfrm>
          <a:prstGeom prst="rect">
            <a:avLst/>
          </a:prstGeom>
          <a:noFill/>
        </p:spPr>
        <p:txBody>
          <a:bodyPr wrap="square">
            <a:spAutoFit/>
          </a:bodyPr>
          <a:lstStyle/>
          <a:p>
            <a:pPr algn="ctr"/>
            <a:r>
              <a:rPr lang="en-US" dirty="0"/>
              <a:t>Frame (t+1)</a:t>
            </a:r>
            <a:endParaRPr lang="en-001" dirty="0"/>
          </a:p>
        </p:txBody>
      </p:sp>
      <p:cxnSp>
        <p:nvCxnSpPr>
          <p:cNvPr id="36" name="Straight Arrow Connector 35">
            <a:extLst>
              <a:ext uri="{FF2B5EF4-FFF2-40B4-BE49-F238E27FC236}">
                <a16:creationId xmlns:a16="http://schemas.microsoft.com/office/drawing/2014/main" id="{F4BED608-D71C-71D4-3A46-DD70BAE0FA1F}"/>
              </a:ext>
            </a:extLst>
          </p:cNvPr>
          <p:cNvCxnSpPr>
            <a:cxnSpLocks/>
            <a:endCxn id="31" idx="1"/>
          </p:cNvCxnSpPr>
          <p:nvPr/>
        </p:nvCxnSpPr>
        <p:spPr>
          <a:xfrm flipV="1">
            <a:off x="5769054" y="3280027"/>
            <a:ext cx="707666" cy="13063"/>
          </a:xfrm>
          <a:prstGeom prst="straightConnector1">
            <a:avLst/>
          </a:prstGeom>
          <a:ln w="571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8" name="Date Placeholder 10">
            <a:extLst>
              <a:ext uri="{FF2B5EF4-FFF2-40B4-BE49-F238E27FC236}">
                <a16:creationId xmlns:a16="http://schemas.microsoft.com/office/drawing/2014/main" id="{30869AFC-3D17-C1EB-C908-FE68634DA0DB}"/>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16" name="Footer Placeholder 11">
            <a:extLst>
              <a:ext uri="{FF2B5EF4-FFF2-40B4-BE49-F238E27FC236}">
                <a16:creationId xmlns:a16="http://schemas.microsoft.com/office/drawing/2014/main" id="{DD2D8682-A68B-F6B1-A859-0C78F963C1D7}"/>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24" name="Slide Number Placeholder 12">
            <a:extLst>
              <a:ext uri="{FF2B5EF4-FFF2-40B4-BE49-F238E27FC236}">
                <a16:creationId xmlns:a16="http://schemas.microsoft.com/office/drawing/2014/main" id="{C204FA30-A0CC-27A2-0BD8-0CF28BA1A3F9}"/>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13</a:t>
            </a:fld>
            <a:endParaRPr lang="en-US" sz="1800" dirty="0"/>
          </a:p>
        </p:txBody>
      </p:sp>
    </p:spTree>
    <p:extLst>
      <p:ext uri="{BB962C8B-B14F-4D97-AF65-F5344CB8AC3E}">
        <p14:creationId xmlns:p14="http://schemas.microsoft.com/office/powerpoint/2010/main" val="1213969177"/>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FE6804A-6412-B4EF-82C0-C0EB61E7FA97}"/>
              </a:ext>
            </a:extLst>
          </p:cNvPr>
          <p:cNvSpPr/>
          <p:nvPr/>
        </p:nvSpPr>
        <p:spPr>
          <a:xfrm>
            <a:off x="-26126" y="-13063"/>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Methodology (CONT’D)</a:t>
            </a:r>
          </a:p>
        </p:txBody>
      </p:sp>
      <p:sp>
        <p:nvSpPr>
          <p:cNvPr id="8" name="Arrow: Right 7">
            <a:extLst>
              <a:ext uri="{FF2B5EF4-FFF2-40B4-BE49-F238E27FC236}">
                <a16:creationId xmlns:a16="http://schemas.microsoft.com/office/drawing/2014/main" id="{64D2BAEF-EDC8-340C-5C31-F25C73836412}"/>
              </a:ext>
            </a:extLst>
          </p:cNvPr>
          <p:cNvSpPr/>
          <p:nvPr/>
        </p:nvSpPr>
        <p:spPr>
          <a:xfrm>
            <a:off x="457968" y="992778"/>
            <a:ext cx="470647" cy="389965"/>
          </a:xfrm>
          <a:prstGeom prst="rightArrow">
            <a:avLst/>
          </a:prstGeom>
          <a:ln w="28575"/>
        </p:spPr>
        <p:style>
          <a:lnRef idx="2">
            <a:schemeClr val="accent6"/>
          </a:lnRef>
          <a:fillRef idx="1">
            <a:schemeClr val="lt1"/>
          </a:fillRef>
          <a:effectRef idx="0">
            <a:schemeClr val="accent6"/>
          </a:effectRef>
          <a:fontRef idx="minor">
            <a:schemeClr val="dk1"/>
          </a:fontRef>
        </p:style>
        <p:txBody>
          <a:bodyPr rtlCol="0" anchor="ctr"/>
          <a:lstStyle/>
          <a:p>
            <a:pPr algn="ctr"/>
            <a:endParaRPr lang="en-001" dirty="0"/>
          </a:p>
        </p:txBody>
      </p:sp>
      <p:sp>
        <p:nvSpPr>
          <p:cNvPr id="9" name="TextBox 8">
            <a:extLst>
              <a:ext uri="{FF2B5EF4-FFF2-40B4-BE49-F238E27FC236}">
                <a16:creationId xmlns:a16="http://schemas.microsoft.com/office/drawing/2014/main" id="{CF011368-56A3-3618-DC01-D2BAC3152B99}"/>
              </a:ext>
            </a:extLst>
          </p:cNvPr>
          <p:cNvSpPr txBox="1"/>
          <p:nvPr/>
        </p:nvSpPr>
        <p:spPr>
          <a:xfrm>
            <a:off x="1071154" y="895372"/>
            <a:ext cx="4868091" cy="584775"/>
          </a:xfrm>
          <a:prstGeom prst="rect">
            <a:avLst/>
          </a:prstGeom>
          <a:noFill/>
        </p:spPr>
        <p:txBody>
          <a:bodyPr wrap="square" rtlCol="0">
            <a:spAutoFit/>
          </a:bodyPr>
          <a:lstStyle/>
          <a:p>
            <a:r>
              <a:rPr lang="en-US" sz="3200" dirty="0"/>
              <a:t>Two Maps</a:t>
            </a:r>
            <a:endParaRPr lang="en-001" sz="3200" dirty="0"/>
          </a:p>
        </p:txBody>
      </p:sp>
      <p:sp>
        <p:nvSpPr>
          <p:cNvPr id="11" name="Rectangle: Rounded Corners 10">
            <a:extLst>
              <a:ext uri="{FF2B5EF4-FFF2-40B4-BE49-F238E27FC236}">
                <a16:creationId xmlns:a16="http://schemas.microsoft.com/office/drawing/2014/main" id="{28047B1C-04D7-36F7-FF88-CC3BD4906A91}"/>
              </a:ext>
            </a:extLst>
          </p:cNvPr>
          <p:cNvSpPr/>
          <p:nvPr/>
        </p:nvSpPr>
        <p:spPr>
          <a:xfrm>
            <a:off x="1045391" y="2415741"/>
            <a:ext cx="3300548" cy="2403565"/>
          </a:xfrm>
          <a:prstGeom prst="roundRect">
            <a:avLst/>
          </a:prstGeom>
          <a:noFill/>
          <a:ln w="28575">
            <a:solidFill>
              <a:schemeClr val="tx1">
                <a:lumMod val="95000"/>
                <a:lumOff val="5000"/>
              </a:schemeClr>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001"/>
          </a:p>
        </p:txBody>
      </p:sp>
      <p:sp>
        <p:nvSpPr>
          <p:cNvPr id="19" name="Date Placeholder 10">
            <a:extLst>
              <a:ext uri="{FF2B5EF4-FFF2-40B4-BE49-F238E27FC236}">
                <a16:creationId xmlns:a16="http://schemas.microsoft.com/office/drawing/2014/main" id="{719D544F-0C78-50A0-5D00-4CC84B0294CF}"/>
              </a:ext>
            </a:extLst>
          </p:cNvPr>
          <p:cNvSpPr>
            <a:spLocks noGrp="1"/>
          </p:cNvSpPr>
          <p:nvPr>
            <p:ph type="dt" sz="half" idx="10"/>
          </p:nvPr>
        </p:nvSpPr>
        <p:spPr>
          <a:xfrm>
            <a:off x="1071154" y="6446722"/>
            <a:ext cx="2472271" cy="365125"/>
          </a:xfrm>
        </p:spPr>
        <p:txBody>
          <a:bodyPr/>
          <a:lstStyle/>
          <a:p>
            <a:fld id="{96927CAF-50AC-42EA-9CA7-DBB2E7892972}" type="datetime1">
              <a:rPr lang="en-US" sz="1600" smtClean="0"/>
              <a:t>1/21/2024</a:t>
            </a:fld>
            <a:endParaRPr lang="en-US" sz="1600" dirty="0"/>
          </a:p>
        </p:txBody>
      </p:sp>
      <p:sp>
        <p:nvSpPr>
          <p:cNvPr id="20" name="Footer Placeholder 11">
            <a:extLst>
              <a:ext uri="{FF2B5EF4-FFF2-40B4-BE49-F238E27FC236}">
                <a16:creationId xmlns:a16="http://schemas.microsoft.com/office/drawing/2014/main" id="{E2EFE983-8FF4-D43D-884E-A3ED01249FE3}"/>
              </a:ext>
            </a:extLst>
          </p:cNvPr>
          <p:cNvSpPr>
            <a:spLocks noGrp="1"/>
          </p:cNvSpPr>
          <p:nvPr>
            <p:ph type="ftr" sz="quarter" idx="11"/>
          </p:nvPr>
        </p:nvSpPr>
        <p:spPr>
          <a:xfrm>
            <a:off x="3066697" y="6446722"/>
            <a:ext cx="6118412" cy="365125"/>
          </a:xfrm>
        </p:spPr>
        <p:txBody>
          <a:bodyPr/>
          <a:lstStyle/>
          <a:p>
            <a:r>
              <a:rPr lang="en-US" sz="1400" dirty="0"/>
              <a:t>Integrative Trajectory Forecasting for Autonomous Vehicles in Mixed Traffic Environments</a:t>
            </a:r>
          </a:p>
        </p:txBody>
      </p:sp>
      <p:sp>
        <p:nvSpPr>
          <p:cNvPr id="21" name="Slide Number Placeholder 12">
            <a:extLst>
              <a:ext uri="{FF2B5EF4-FFF2-40B4-BE49-F238E27FC236}">
                <a16:creationId xmlns:a16="http://schemas.microsoft.com/office/drawing/2014/main" id="{7D00B481-BB52-237C-77EA-A96A7352B274}"/>
              </a:ext>
            </a:extLst>
          </p:cNvPr>
          <p:cNvSpPr>
            <a:spLocks noGrp="1"/>
          </p:cNvSpPr>
          <p:nvPr>
            <p:ph type="sldNum" sz="quarter" idx="12"/>
          </p:nvPr>
        </p:nvSpPr>
        <p:spPr>
          <a:xfrm>
            <a:off x="9874332" y="6419828"/>
            <a:ext cx="1312025" cy="365125"/>
          </a:xfrm>
        </p:spPr>
        <p:txBody>
          <a:bodyPr/>
          <a:lstStyle/>
          <a:p>
            <a:fld id="{DC868833-F837-46FB-9C77-09C205A3C98D}" type="slidenum">
              <a:rPr lang="en-US" sz="1800" smtClean="0"/>
              <a:t>14</a:t>
            </a:fld>
            <a:endParaRPr lang="en-US" sz="1800" dirty="0"/>
          </a:p>
        </p:txBody>
      </p:sp>
      <p:sp>
        <p:nvSpPr>
          <p:cNvPr id="24" name="Oval 23">
            <a:extLst>
              <a:ext uri="{FF2B5EF4-FFF2-40B4-BE49-F238E27FC236}">
                <a16:creationId xmlns:a16="http://schemas.microsoft.com/office/drawing/2014/main" id="{984077BB-D858-F82B-FB27-556230E944FD}"/>
              </a:ext>
            </a:extLst>
          </p:cNvPr>
          <p:cNvSpPr/>
          <p:nvPr/>
        </p:nvSpPr>
        <p:spPr>
          <a:xfrm>
            <a:off x="1381885" y="3389651"/>
            <a:ext cx="2468880" cy="875212"/>
          </a:xfrm>
          <a:prstGeom prst="ellipse">
            <a:avLst/>
          </a:prstGeom>
          <a:solidFill>
            <a:srgbClr val="5EF48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sp>
        <p:nvSpPr>
          <p:cNvPr id="23" name="Moon 22">
            <a:extLst>
              <a:ext uri="{FF2B5EF4-FFF2-40B4-BE49-F238E27FC236}">
                <a16:creationId xmlns:a16="http://schemas.microsoft.com/office/drawing/2014/main" id="{2D74BB4C-F77E-80D8-11E3-82B4CED69A00}"/>
              </a:ext>
            </a:extLst>
          </p:cNvPr>
          <p:cNvSpPr/>
          <p:nvPr/>
        </p:nvSpPr>
        <p:spPr>
          <a:xfrm rot="784686">
            <a:off x="1311453" y="3009454"/>
            <a:ext cx="1566774" cy="701962"/>
          </a:xfrm>
          <a:prstGeom prst="moon">
            <a:avLst>
              <a:gd name="adj" fmla="val 62500"/>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sp>
        <p:nvSpPr>
          <p:cNvPr id="25" name="Oval 24">
            <a:extLst>
              <a:ext uri="{FF2B5EF4-FFF2-40B4-BE49-F238E27FC236}">
                <a16:creationId xmlns:a16="http://schemas.microsoft.com/office/drawing/2014/main" id="{392872EC-7C35-D73E-B3CD-3E2FF84864F4}"/>
              </a:ext>
            </a:extLst>
          </p:cNvPr>
          <p:cNvSpPr/>
          <p:nvPr/>
        </p:nvSpPr>
        <p:spPr>
          <a:xfrm>
            <a:off x="2578099" y="3507632"/>
            <a:ext cx="235132" cy="219784"/>
          </a:xfrm>
          <a:prstGeom prst="ellipse">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sp>
        <p:nvSpPr>
          <p:cNvPr id="26" name="Oval 25">
            <a:extLst>
              <a:ext uri="{FF2B5EF4-FFF2-40B4-BE49-F238E27FC236}">
                <a16:creationId xmlns:a16="http://schemas.microsoft.com/office/drawing/2014/main" id="{8ADD3C06-2E3B-57CA-576E-A178074C433E}"/>
              </a:ext>
            </a:extLst>
          </p:cNvPr>
          <p:cNvSpPr/>
          <p:nvPr/>
        </p:nvSpPr>
        <p:spPr>
          <a:xfrm>
            <a:off x="2025105" y="3098327"/>
            <a:ext cx="166744" cy="226009"/>
          </a:xfrm>
          <a:prstGeom prst="ellipse">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sp>
        <p:nvSpPr>
          <p:cNvPr id="27" name="Oval 26">
            <a:extLst>
              <a:ext uri="{FF2B5EF4-FFF2-40B4-BE49-F238E27FC236}">
                <a16:creationId xmlns:a16="http://schemas.microsoft.com/office/drawing/2014/main" id="{D0AA2271-B561-25BB-908A-394499617174}"/>
              </a:ext>
            </a:extLst>
          </p:cNvPr>
          <p:cNvSpPr/>
          <p:nvPr/>
        </p:nvSpPr>
        <p:spPr>
          <a:xfrm>
            <a:off x="1628863" y="3211538"/>
            <a:ext cx="166744" cy="226009"/>
          </a:xfrm>
          <a:prstGeom prst="ellipse">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dirty="0"/>
          </a:p>
        </p:txBody>
      </p:sp>
      <p:sp>
        <p:nvSpPr>
          <p:cNvPr id="28" name="Oval 27">
            <a:extLst>
              <a:ext uri="{FF2B5EF4-FFF2-40B4-BE49-F238E27FC236}">
                <a16:creationId xmlns:a16="http://schemas.microsoft.com/office/drawing/2014/main" id="{B47D3436-C2B7-CE0E-C9A6-17340F8EA9B2}"/>
              </a:ext>
            </a:extLst>
          </p:cNvPr>
          <p:cNvSpPr/>
          <p:nvPr/>
        </p:nvSpPr>
        <p:spPr>
          <a:xfrm>
            <a:off x="2208134" y="3865282"/>
            <a:ext cx="166744" cy="226009"/>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sp>
        <p:nvSpPr>
          <p:cNvPr id="29" name="Oval 28">
            <a:extLst>
              <a:ext uri="{FF2B5EF4-FFF2-40B4-BE49-F238E27FC236}">
                <a16:creationId xmlns:a16="http://schemas.microsoft.com/office/drawing/2014/main" id="{ED019F27-561A-B069-D46D-C69D0B744FD3}"/>
              </a:ext>
            </a:extLst>
          </p:cNvPr>
          <p:cNvSpPr/>
          <p:nvPr/>
        </p:nvSpPr>
        <p:spPr>
          <a:xfrm>
            <a:off x="1684216" y="3653116"/>
            <a:ext cx="166744" cy="226009"/>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dirty="0"/>
          </a:p>
        </p:txBody>
      </p:sp>
      <p:sp>
        <p:nvSpPr>
          <p:cNvPr id="30" name="Oval 29">
            <a:extLst>
              <a:ext uri="{FF2B5EF4-FFF2-40B4-BE49-F238E27FC236}">
                <a16:creationId xmlns:a16="http://schemas.microsoft.com/office/drawing/2014/main" id="{9E19A28E-C4F5-BE4A-7A66-967900FDC471}"/>
              </a:ext>
            </a:extLst>
          </p:cNvPr>
          <p:cNvSpPr/>
          <p:nvPr/>
        </p:nvSpPr>
        <p:spPr>
          <a:xfrm>
            <a:off x="3015705" y="3911859"/>
            <a:ext cx="166744" cy="226009"/>
          </a:xfrm>
          <a:prstGeom prst="ellipse">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sp>
        <p:nvSpPr>
          <p:cNvPr id="31" name="Rectangle 30">
            <a:extLst>
              <a:ext uri="{FF2B5EF4-FFF2-40B4-BE49-F238E27FC236}">
                <a16:creationId xmlns:a16="http://schemas.microsoft.com/office/drawing/2014/main" id="{9AC5A7A5-D687-106E-6EC5-CB6B85100FB1}"/>
              </a:ext>
            </a:extLst>
          </p:cNvPr>
          <p:cNvSpPr/>
          <p:nvPr/>
        </p:nvSpPr>
        <p:spPr>
          <a:xfrm>
            <a:off x="5443221" y="2719051"/>
            <a:ext cx="714582" cy="271886"/>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LSTM</a:t>
            </a:r>
            <a:endParaRPr lang="en-001" sz="1600" dirty="0"/>
          </a:p>
        </p:txBody>
      </p:sp>
      <p:sp>
        <p:nvSpPr>
          <p:cNvPr id="32" name="Rectangle 31">
            <a:extLst>
              <a:ext uri="{FF2B5EF4-FFF2-40B4-BE49-F238E27FC236}">
                <a16:creationId xmlns:a16="http://schemas.microsoft.com/office/drawing/2014/main" id="{FB2D3B93-A3EE-EBE2-A12D-2D17289976C0}"/>
              </a:ext>
            </a:extLst>
          </p:cNvPr>
          <p:cNvSpPr/>
          <p:nvPr/>
        </p:nvSpPr>
        <p:spPr>
          <a:xfrm>
            <a:off x="10776446" y="3853679"/>
            <a:ext cx="1169380" cy="4488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Output</a:t>
            </a:r>
            <a:endParaRPr lang="en-001" dirty="0"/>
          </a:p>
        </p:txBody>
      </p:sp>
      <p:sp>
        <p:nvSpPr>
          <p:cNvPr id="33" name="Rectangle 32">
            <a:extLst>
              <a:ext uri="{FF2B5EF4-FFF2-40B4-BE49-F238E27FC236}">
                <a16:creationId xmlns:a16="http://schemas.microsoft.com/office/drawing/2014/main" id="{1EADCC9B-857C-98FC-9CA0-39C4A6B39EA6}"/>
              </a:ext>
            </a:extLst>
          </p:cNvPr>
          <p:cNvSpPr/>
          <p:nvPr/>
        </p:nvSpPr>
        <p:spPr>
          <a:xfrm>
            <a:off x="4751368" y="2641774"/>
            <a:ext cx="240703" cy="57640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cxnSp>
        <p:nvCxnSpPr>
          <p:cNvPr id="35" name="Straight Connector 34">
            <a:extLst>
              <a:ext uri="{FF2B5EF4-FFF2-40B4-BE49-F238E27FC236}">
                <a16:creationId xmlns:a16="http://schemas.microsoft.com/office/drawing/2014/main" id="{5ED16B37-E64D-9AE5-F62D-81A1FAA36873}"/>
              </a:ext>
            </a:extLst>
          </p:cNvPr>
          <p:cNvCxnSpPr>
            <a:cxnSpLocks/>
          </p:cNvCxnSpPr>
          <p:nvPr/>
        </p:nvCxnSpPr>
        <p:spPr>
          <a:xfrm>
            <a:off x="4751368" y="278519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A6929A7-F248-CE34-D2AD-84E7DFA14861}"/>
              </a:ext>
            </a:extLst>
          </p:cNvPr>
          <p:cNvCxnSpPr>
            <a:cxnSpLocks/>
          </p:cNvCxnSpPr>
          <p:nvPr/>
        </p:nvCxnSpPr>
        <p:spPr>
          <a:xfrm>
            <a:off x="4751368" y="293759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39F37760-0413-2F1F-0CEC-997938924449}"/>
              </a:ext>
            </a:extLst>
          </p:cNvPr>
          <p:cNvCxnSpPr>
            <a:cxnSpLocks/>
          </p:cNvCxnSpPr>
          <p:nvPr/>
        </p:nvCxnSpPr>
        <p:spPr>
          <a:xfrm>
            <a:off x="4751368" y="308999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E27C911-335E-93C8-1210-5013C4290C45}"/>
              </a:ext>
            </a:extLst>
          </p:cNvPr>
          <p:cNvSpPr/>
          <p:nvPr/>
        </p:nvSpPr>
        <p:spPr>
          <a:xfrm>
            <a:off x="4797088" y="2695114"/>
            <a:ext cx="240703" cy="57640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cxnSp>
        <p:nvCxnSpPr>
          <p:cNvPr id="40" name="Straight Connector 39">
            <a:extLst>
              <a:ext uri="{FF2B5EF4-FFF2-40B4-BE49-F238E27FC236}">
                <a16:creationId xmlns:a16="http://schemas.microsoft.com/office/drawing/2014/main" id="{787281FE-EC14-244F-D3AB-F16C3C900B0C}"/>
              </a:ext>
            </a:extLst>
          </p:cNvPr>
          <p:cNvCxnSpPr>
            <a:cxnSpLocks/>
          </p:cNvCxnSpPr>
          <p:nvPr/>
        </p:nvCxnSpPr>
        <p:spPr>
          <a:xfrm>
            <a:off x="4797088" y="283853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BF628D9F-769E-DA53-FFC8-F21AACD88924}"/>
              </a:ext>
            </a:extLst>
          </p:cNvPr>
          <p:cNvCxnSpPr>
            <a:cxnSpLocks/>
          </p:cNvCxnSpPr>
          <p:nvPr/>
        </p:nvCxnSpPr>
        <p:spPr>
          <a:xfrm>
            <a:off x="4797088" y="299093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A79C0663-0DFA-48B6-6EE7-BECFEE0D2832}"/>
              </a:ext>
            </a:extLst>
          </p:cNvPr>
          <p:cNvCxnSpPr>
            <a:cxnSpLocks/>
          </p:cNvCxnSpPr>
          <p:nvPr/>
        </p:nvCxnSpPr>
        <p:spPr>
          <a:xfrm>
            <a:off x="4797088" y="314333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a16="http://schemas.microsoft.com/office/drawing/2014/main" id="{9EBFD5A3-3942-1125-0820-85C0B251E4EA}"/>
              </a:ext>
            </a:extLst>
          </p:cNvPr>
          <p:cNvSpPr/>
          <p:nvPr/>
        </p:nvSpPr>
        <p:spPr>
          <a:xfrm>
            <a:off x="4690408" y="3632374"/>
            <a:ext cx="240703" cy="57640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cxnSp>
        <p:nvCxnSpPr>
          <p:cNvPr id="44" name="Straight Connector 43">
            <a:extLst>
              <a:ext uri="{FF2B5EF4-FFF2-40B4-BE49-F238E27FC236}">
                <a16:creationId xmlns:a16="http://schemas.microsoft.com/office/drawing/2014/main" id="{F8B94816-787D-601F-3A68-FD5D11ADC673}"/>
              </a:ext>
            </a:extLst>
          </p:cNvPr>
          <p:cNvCxnSpPr>
            <a:cxnSpLocks/>
          </p:cNvCxnSpPr>
          <p:nvPr/>
        </p:nvCxnSpPr>
        <p:spPr>
          <a:xfrm>
            <a:off x="4690408" y="377579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D1AF5F2-A210-BF46-6597-00F2FD58FFAE}"/>
              </a:ext>
            </a:extLst>
          </p:cNvPr>
          <p:cNvCxnSpPr>
            <a:cxnSpLocks/>
          </p:cNvCxnSpPr>
          <p:nvPr/>
        </p:nvCxnSpPr>
        <p:spPr>
          <a:xfrm>
            <a:off x="4690408" y="392819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4E5D4E91-59B4-8243-5C89-4D35EF507B7B}"/>
              </a:ext>
            </a:extLst>
          </p:cNvPr>
          <p:cNvCxnSpPr>
            <a:cxnSpLocks/>
          </p:cNvCxnSpPr>
          <p:nvPr/>
        </p:nvCxnSpPr>
        <p:spPr>
          <a:xfrm>
            <a:off x="4690408" y="408059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Rectangle 46">
            <a:extLst>
              <a:ext uri="{FF2B5EF4-FFF2-40B4-BE49-F238E27FC236}">
                <a16:creationId xmlns:a16="http://schemas.microsoft.com/office/drawing/2014/main" id="{E5B1757C-CEC4-D077-9D1F-736E5BB8C1FB}"/>
              </a:ext>
            </a:extLst>
          </p:cNvPr>
          <p:cNvSpPr/>
          <p:nvPr/>
        </p:nvSpPr>
        <p:spPr>
          <a:xfrm>
            <a:off x="4736128" y="3685714"/>
            <a:ext cx="240703" cy="576406"/>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cxnSp>
        <p:nvCxnSpPr>
          <p:cNvPr id="48" name="Straight Connector 47">
            <a:extLst>
              <a:ext uri="{FF2B5EF4-FFF2-40B4-BE49-F238E27FC236}">
                <a16:creationId xmlns:a16="http://schemas.microsoft.com/office/drawing/2014/main" id="{0EBDF638-285D-0F75-A674-61D69F38C89B}"/>
              </a:ext>
            </a:extLst>
          </p:cNvPr>
          <p:cNvCxnSpPr>
            <a:cxnSpLocks/>
          </p:cNvCxnSpPr>
          <p:nvPr/>
        </p:nvCxnSpPr>
        <p:spPr>
          <a:xfrm>
            <a:off x="4736128" y="382913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7535C419-5E2E-31C1-BC00-C8A9AB8782BC}"/>
              </a:ext>
            </a:extLst>
          </p:cNvPr>
          <p:cNvCxnSpPr>
            <a:cxnSpLocks/>
          </p:cNvCxnSpPr>
          <p:nvPr/>
        </p:nvCxnSpPr>
        <p:spPr>
          <a:xfrm>
            <a:off x="4736128" y="398153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8DC537CB-546A-F81C-54EA-DB4D182FE67E}"/>
              </a:ext>
            </a:extLst>
          </p:cNvPr>
          <p:cNvCxnSpPr>
            <a:cxnSpLocks/>
          </p:cNvCxnSpPr>
          <p:nvPr/>
        </p:nvCxnSpPr>
        <p:spPr>
          <a:xfrm>
            <a:off x="4736128" y="413393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51050331-60AB-9C83-1116-B09E769A4583}"/>
              </a:ext>
            </a:extLst>
          </p:cNvPr>
          <p:cNvSpPr/>
          <p:nvPr/>
        </p:nvSpPr>
        <p:spPr>
          <a:xfrm>
            <a:off x="4766608" y="3754294"/>
            <a:ext cx="240703" cy="576406"/>
          </a:xfrm>
          <a:prstGeom prst="rect">
            <a:avLst/>
          </a:prstGeom>
          <a:solidFill>
            <a:srgbClr val="5EF48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cxnSp>
        <p:nvCxnSpPr>
          <p:cNvPr id="52" name="Straight Connector 51">
            <a:extLst>
              <a:ext uri="{FF2B5EF4-FFF2-40B4-BE49-F238E27FC236}">
                <a16:creationId xmlns:a16="http://schemas.microsoft.com/office/drawing/2014/main" id="{9E31E5FF-E072-3B31-1C99-5D2E3B4C2357}"/>
              </a:ext>
            </a:extLst>
          </p:cNvPr>
          <p:cNvCxnSpPr>
            <a:cxnSpLocks/>
          </p:cNvCxnSpPr>
          <p:nvPr/>
        </p:nvCxnSpPr>
        <p:spPr>
          <a:xfrm>
            <a:off x="4766608" y="389771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0E8051DA-584D-FD6D-E328-2D743C7CB852}"/>
              </a:ext>
            </a:extLst>
          </p:cNvPr>
          <p:cNvCxnSpPr>
            <a:cxnSpLocks/>
          </p:cNvCxnSpPr>
          <p:nvPr/>
        </p:nvCxnSpPr>
        <p:spPr>
          <a:xfrm>
            <a:off x="4766608" y="405011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AD7B6520-A0A4-FE2D-5401-10821E8FAFF5}"/>
              </a:ext>
            </a:extLst>
          </p:cNvPr>
          <p:cNvCxnSpPr>
            <a:cxnSpLocks/>
          </p:cNvCxnSpPr>
          <p:nvPr/>
        </p:nvCxnSpPr>
        <p:spPr>
          <a:xfrm>
            <a:off x="4766608" y="420251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55CC9954-7CAC-639E-75AF-F609473BBC70}"/>
              </a:ext>
            </a:extLst>
          </p:cNvPr>
          <p:cNvSpPr/>
          <p:nvPr/>
        </p:nvSpPr>
        <p:spPr>
          <a:xfrm>
            <a:off x="4812328" y="3807634"/>
            <a:ext cx="240703" cy="576406"/>
          </a:xfrm>
          <a:prstGeom prst="rect">
            <a:avLst/>
          </a:prstGeom>
          <a:solidFill>
            <a:srgbClr val="5EF48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cxnSp>
        <p:nvCxnSpPr>
          <p:cNvPr id="56" name="Straight Connector 55">
            <a:extLst>
              <a:ext uri="{FF2B5EF4-FFF2-40B4-BE49-F238E27FC236}">
                <a16:creationId xmlns:a16="http://schemas.microsoft.com/office/drawing/2014/main" id="{AC45FE91-C13F-147D-A98B-A50C211BD6AB}"/>
              </a:ext>
            </a:extLst>
          </p:cNvPr>
          <p:cNvCxnSpPr>
            <a:cxnSpLocks/>
          </p:cNvCxnSpPr>
          <p:nvPr/>
        </p:nvCxnSpPr>
        <p:spPr>
          <a:xfrm>
            <a:off x="4812328" y="395105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94096911-551B-8456-453D-44915ED1ED82}"/>
              </a:ext>
            </a:extLst>
          </p:cNvPr>
          <p:cNvCxnSpPr>
            <a:cxnSpLocks/>
          </p:cNvCxnSpPr>
          <p:nvPr/>
        </p:nvCxnSpPr>
        <p:spPr>
          <a:xfrm>
            <a:off x="4812328" y="410345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32FFDFEB-8E5C-A98C-C3FE-B05D5348649D}"/>
              </a:ext>
            </a:extLst>
          </p:cNvPr>
          <p:cNvCxnSpPr>
            <a:cxnSpLocks/>
          </p:cNvCxnSpPr>
          <p:nvPr/>
        </p:nvCxnSpPr>
        <p:spPr>
          <a:xfrm>
            <a:off x="4812328" y="425585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D9CEFABD-8B11-A666-0B5A-9A62439772CF}"/>
              </a:ext>
            </a:extLst>
          </p:cNvPr>
          <p:cNvSpPr/>
          <p:nvPr/>
        </p:nvSpPr>
        <p:spPr>
          <a:xfrm>
            <a:off x="4865668" y="3860974"/>
            <a:ext cx="240703" cy="576406"/>
          </a:xfrm>
          <a:prstGeom prst="rect">
            <a:avLst/>
          </a:prstGeom>
          <a:solidFill>
            <a:srgbClr val="5EF48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cxnSp>
        <p:nvCxnSpPr>
          <p:cNvPr id="60" name="Straight Connector 59">
            <a:extLst>
              <a:ext uri="{FF2B5EF4-FFF2-40B4-BE49-F238E27FC236}">
                <a16:creationId xmlns:a16="http://schemas.microsoft.com/office/drawing/2014/main" id="{41EC1E55-2726-D43D-8A93-E649D797AD1B}"/>
              </a:ext>
            </a:extLst>
          </p:cNvPr>
          <p:cNvCxnSpPr>
            <a:cxnSpLocks/>
          </p:cNvCxnSpPr>
          <p:nvPr/>
        </p:nvCxnSpPr>
        <p:spPr>
          <a:xfrm>
            <a:off x="4865668" y="400439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F94BF14F-91D2-A777-EA21-85BF9AAF2A33}"/>
              </a:ext>
            </a:extLst>
          </p:cNvPr>
          <p:cNvCxnSpPr>
            <a:cxnSpLocks/>
          </p:cNvCxnSpPr>
          <p:nvPr/>
        </p:nvCxnSpPr>
        <p:spPr>
          <a:xfrm>
            <a:off x="4865668" y="415679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AFD50336-D4C1-F836-9C2F-6DAA121FBFC2}"/>
              </a:ext>
            </a:extLst>
          </p:cNvPr>
          <p:cNvCxnSpPr>
            <a:cxnSpLocks/>
          </p:cNvCxnSpPr>
          <p:nvPr/>
        </p:nvCxnSpPr>
        <p:spPr>
          <a:xfrm>
            <a:off x="4865668" y="4309197"/>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Rectangle 62">
            <a:extLst>
              <a:ext uri="{FF2B5EF4-FFF2-40B4-BE49-F238E27FC236}">
                <a16:creationId xmlns:a16="http://schemas.microsoft.com/office/drawing/2014/main" id="{9DCA4D40-67C4-38A8-2C5E-9F80C99BBBC8}"/>
              </a:ext>
            </a:extLst>
          </p:cNvPr>
          <p:cNvSpPr/>
          <p:nvPr/>
        </p:nvSpPr>
        <p:spPr>
          <a:xfrm>
            <a:off x="5443221" y="3992977"/>
            <a:ext cx="714582" cy="271886"/>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LSTM</a:t>
            </a:r>
            <a:endParaRPr lang="en-001" sz="1600" dirty="0"/>
          </a:p>
        </p:txBody>
      </p:sp>
      <p:sp>
        <p:nvSpPr>
          <p:cNvPr id="64" name="Rectangle 63">
            <a:extLst>
              <a:ext uri="{FF2B5EF4-FFF2-40B4-BE49-F238E27FC236}">
                <a16:creationId xmlns:a16="http://schemas.microsoft.com/office/drawing/2014/main" id="{4F73F75D-C47B-4E4B-9857-A38F40967122}"/>
              </a:ext>
            </a:extLst>
          </p:cNvPr>
          <p:cNvSpPr/>
          <p:nvPr/>
        </p:nvSpPr>
        <p:spPr>
          <a:xfrm>
            <a:off x="420191" y="3309728"/>
            <a:ext cx="240703" cy="576406"/>
          </a:xfrm>
          <a:prstGeom prst="rect">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001"/>
          </a:p>
        </p:txBody>
      </p:sp>
      <p:cxnSp>
        <p:nvCxnSpPr>
          <p:cNvPr id="65" name="Straight Connector 64">
            <a:extLst>
              <a:ext uri="{FF2B5EF4-FFF2-40B4-BE49-F238E27FC236}">
                <a16:creationId xmlns:a16="http://schemas.microsoft.com/office/drawing/2014/main" id="{1B20E574-BC8B-0B5B-6B3D-A2A67AF094FF}"/>
              </a:ext>
            </a:extLst>
          </p:cNvPr>
          <p:cNvCxnSpPr>
            <a:cxnSpLocks/>
          </p:cNvCxnSpPr>
          <p:nvPr/>
        </p:nvCxnSpPr>
        <p:spPr>
          <a:xfrm>
            <a:off x="420191" y="3453151"/>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585C27DF-87EE-EC26-8001-9ED170342420}"/>
              </a:ext>
            </a:extLst>
          </p:cNvPr>
          <p:cNvCxnSpPr>
            <a:cxnSpLocks/>
          </p:cNvCxnSpPr>
          <p:nvPr/>
        </p:nvCxnSpPr>
        <p:spPr>
          <a:xfrm>
            <a:off x="420191" y="3605551"/>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402C340B-DCFD-9A16-7966-CC3175707EC0}"/>
              </a:ext>
            </a:extLst>
          </p:cNvPr>
          <p:cNvCxnSpPr>
            <a:cxnSpLocks/>
          </p:cNvCxnSpPr>
          <p:nvPr/>
        </p:nvCxnSpPr>
        <p:spPr>
          <a:xfrm>
            <a:off x="420191" y="3757951"/>
            <a:ext cx="240703"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962F599B-8F72-6C84-8DB3-A7741B0C7D62}"/>
              </a:ext>
            </a:extLst>
          </p:cNvPr>
          <p:cNvSpPr/>
          <p:nvPr/>
        </p:nvSpPr>
        <p:spPr>
          <a:xfrm>
            <a:off x="6573521" y="2731751"/>
            <a:ext cx="714582" cy="271886"/>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Conv1</a:t>
            </a:r>
            <a:endParaRPr lang="en-001" sz="1600" dirty="0"/>
          </a:p>
        </p:txBody>
      </p:sp>
      <p:sp>
        <p:nvSpPr>
          <p:cNvPr id="69" name="Rectangle 68">
            <a:extLst>
              <a:ext uri="{FF2B5EF4-FFF2-40B4-BE49-F238E27FC236}">
                <a16:creationId xmlns:a16="http://schemas.microsoft.com/office/drawing/2014/main" id="{AE7151D4-12E1-E572-706A-149332A9D04D}"/>
              </a:ext>
            </a:extLst>
          </p:cNvPr>
          <p:cNvSpPr/>
          <p:nvPr/>
        </p:nvSpPr>
        <p:spPr>
          <a:xfrm>
            <a:off x="7703821" y="2744451"/>
            <a:ext cx="714582" cy="271886"/>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Conv2</a:t>
            </a:r>
            <a:endParaRPr lang="en-001" sz="1600" dirty="0"/>
          </a:p>
        </p:txBody>
      </p:sp>
      <p:sp>
        <p:nvSpPr>
          <p:cNvPr id="70" name="Rectangle 69">
            <a:extLst>
              <a:ext uri="{FF2B5EF4-FFF2-40B4-BE49-F238E27FC236}">
                <a16:creationId xmlns:a16="http://schemas.microsoft.com/office/drawing/2014/main" id="{3F717A09-DBB1-75D0-BC1A-B03387463900}"/>
              </a:ext>
            </a:extLst>
          </p:cNvPr>
          <p:cNvSpPr/>
          <p:nvPr/>
        </p:nvSpPr>
        <p:spPr>
          <a:xfrm>
            <a:off x="6625301" y="3997994"/>
            <a:ext cx="714582" cy="271886"/>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Conv1</a:t>
            </a:r>
            <a:endParaRPr lang="en-001" sz="1600" dirty="0"/>
          </a:p>
        </p:txBody>
      </p:sp>
      <p:sp>
        <p:nvSpPr>
          <p:cNvPr id="71" name="Rectangle 70">
            <a:extLst>
              <a:ext uri="{FF2B5EF4-FFF2-40B4-BE49-F238E27FC236}">
                <a16:creationId xmlns:a16="http://schemas.microsoft.com/office/drawing/2014/main" id="{9827A4CF-FAA2-B752-401A-B4E1C4DD459A}"/>
              </a:ext>
            </a:extLst>
          </p:cNvPr>
          <p:cNvSpPr/>
          <p:nvPr/>
        </p:nvSpPr>
        <p:spPr>
          <a:xfrm>
            <a:off x="7703821" y="3990514"/>
            <a:ext cx="714582" cy="271886"/>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Conv2</a:t>
            </a:r>
            <a:endParaRPr lang="en-001" sz="1600" dirty="0"/>
          </a:p>
        </p:txBody>
      </p:sp>
      <p:sp>
        <p:nvSpPr>
          <p:cNvPr id="72" name="Rectangle 71">
            <a:extLst>
              <a:ext uri="{FF2B5EF4-FFF2-40B4-BE49-F238E27FC236}">
                <a16:creationId xmlns:a16="http://schemas.microsoft.com/office/drawing/2014/main" id="{EF9644CA-24FE-DAA3-DAB8-6CA34A48C381}"/>
              </a:ext>
            </a:extLst>
          </p:cNvPr>
          <p:cNvSpPr/>
          <p:nvPr/>
        </p:nvSpPr>
        <p:spPr>
          <a:xfrm>
            <a:off x="5455921" y="5047077"/>
            <a:ext cx="714582" cy="271886"/>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LSTM</a:t>
            </a:r>
            <a:endParaRPr lang="en-001" sz="1600" dirty="0"/>
          </a:p>
        </p:txBody>
      </p:sp>
      <p:sp>
        <p:nvSpPr>
          <p:cNvPr id="73" name="Rectangle 72">
            <a:extLst>
              <a:ext uri="{FF2B5EF4-FFF2-40B4-BE49-F238E27FC236}">
                <a16:creationId xmlns:a16="http://schemas.microsoft.com/office/drawing/2014/main" id="{0352A5EB-69B1-EF87-F096-7095C2A8F67F}"/>
              </a:ext>
            </a:extLst>
          </p:cNvPr>
          <p:cNvSpPr/>
          <p:nvPr/>
        </p:nvSpPr>
        <p:spPr>
          <a:xfrm>
            <a:off x="6638001" y="5052094"/>
            <a:ext cx="714582" cy="271886"/>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Conv1</a:t>
            </a:r>
            <a:endParaRPr lang="en-001" sz="1600" dirty="0"/>
          </a:p>
        </p:txBody>
      </p:sp>
      <p:sp>
        <p:nvSpPr>
          <p:cNvPr id="74" name="Rectangle 73">
            <a:extLst>
              <a:ext uri="{FF2B5EF4-FFF2-40B4-BE49-F238E27FC236}">
                <a16:creationId xmlns:a16="http://schemas.microsoft.com/office/drawing/2014/main" id="{D5736981-D2E8-DBDC-AD70-072B7822710A}"/>
              </a:ext>
            </a:extLst>
          </p:cNvPr>
          <p:cNvSpPr/>
          <p:nvPr/>
        </p:nvSpPr>
        <p:spPr>
          <a:xfrm>
            <a:off x="7716521" y="5044614"/>
            <a:ext cx="714582" cy="271886"/>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Conv2</a:t>
            </a:r>
            <a:endParaRPr lang="en-001" sz="1600" dirty="0"/>
          </a:p>
        </p:txBody>
      </p:sp>
      <p:sp>
        <p:nvSpPr>
          <p:cNvPr id="75" name="Oval 74">
            <a:extLst>
              <a:ext uri="{FF2B5EF4-FFF2-40B4-BE49-F238E27FC236}">
                <a16:creationId xmlns:a16="http://schemas.microsoft.com/office/drawing/2014/main" id="{BD4AB835-6F8B-BBA3-0D31-BAECAAE0EBD3}"/>
              </a:ext>
            </a:extLst>
          </p:cNvPr>
          <p:cNvSpPr/>
          <p:nvPr/>
        </p:nvSpPr>
        <p:spPr>
          <a:xfrm>
            <a:off x="8953500" y="3860974"/>
            <a:ext cx="407568" cy="408906"/>
          </a:xfrm>
          <a:prstGeom prst="ellipse">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tx1"/>
                </a:solidFill>
              </a:rPr>
              <a:t>+</a:t>
            </a:r>
            <a:endParaRPr lang="en-001" dirty="0">
              <a:solidFill>
                <a:schemeClr val="tx1"/>
              </a:solidFill>
            </a:endParaRPr>
          </a:p>
        </p:txBody>
      </p:sp>
      <p:sp>
        <p:nvSpPr>
          <p:cNvPr id="76" name="Rectangle 75">
            <a:extLst>
              <a:ext uri="{FF2B5EF4-FFF2-40B4-BE49-F238E27FC236}">
                <a16:creationId xmlns:a16="http://schemas.microsoft.com/office/drawing/2014/main" id="{8E68AC3F-4CB9-491A-2E56-661F377BB816}"/>
              </a:ext>
            </a:extLst>
          </p:cNvPr>
          <p:cNvSpPr/>
          <p:nvPr/>
        </p:nvSpPr>
        <p:spPr>
          <a:xfrm>
            <a:off x="9711466" y="3942114"/>
            <a:ext cx="714582" cy="271886"/>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LSTM</a:t>
            </a:r>
            <a:endParaRPr lang="en-001" sz="1600" dirty="0"/>
          </a:p>
        </p:txBody>
      </p:sp>
      <p:cxnSp>
        <p:nvCxnSpPr>
          <p:cNvPr id="78" name="Straight Arrow Connector 77">
            <a:extLst>
              <a:ext uri="{FF2B5EF4-FFF2-40B4-BE49-F238E27FC236}">
                <a16:creationId xmlns:a16="http://schemas.microsoft.com/office/drawing/2014/main" id="{1DD2848B-1249-B122-AABC-56B1A0CEC99C}"/>
              </a:ext>
            </a:extLst>
          </p:cNvPr>
          <p:cNvCxnSpPr>
            <a:cxnSpLocks/>
          </p:cNvCxnSpPr>
          <p:nvPr/>
        </p:nvCxnSpPr>
        <p:spPr>
          <a:xfrm>
            <a:off x="1948905" y="2952837"/>
            <a:ext cx="2665303" cy="2540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1F26870F-EEA5-E235-4940-D4C081DF7920}"/>
              </a:ext>
            </a:extLst>
          </p:cNvPr>
          <p:cNvCxnSpPr/>
          <p:nvPr/>
        </p:nvCxnSpPr>
        <p:spPr>
          <a:xfrm>
            <a:off x="1948905" y="2952837"/>
            <a:ext cx="0" cy="33339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0D17842D-03DC-29DD-11C3-9C48F702FC2F}"/>
              </a:ext>
            </a:extLst>
          </p:cNvPr>
          <p:cNvCxnSpPr>
            <a:cxnSpLocks/>
          </p:cNvCxnSpPr>
          <p:nvPr/>
        </p:nvCxnSpPr>
        <p:spPr>
          <a:xfrm>
            <a:off x="3378200" y="3956137"/>
            <a:ext cx="1210608"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711BCC44-CC51-D747-5045-87265D8989FE}"/>
              </a:ext>
            </a:extLst>
          </p:cNvPr>
          <p:cNvCxnSpPr>
            <a:cxnSpLocks/>
          </p:cNvCxnSpPr>
          <p:nvPr/>
        </p:nvCxnSpPr>
        <p:spPr>
          <a:xfrm>
            <a:off x="5093671" y="2876637"/>
            <a:ext cx="324000"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CF4E5079-9AE7-30B3-3D85-88185A1A73CA}"/>
              </a:ext>
            </a:extLst>
          </p:cNvPr>
          <p:cNvCxnSpPr>
            <a:cxnSpLocks/>
          </p:cNvCxnSpPr>
          <p:nvPr/>
        </p:nvCxnSpPr>
        <p:spPr>
          <a:xfrm>
            <a:off x="6223971" y="2876637"/>
            <a:ext cx="288000"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977D4C47-A894-C32F-88A1-39C7EABE5ABC}"/>
              </a:ext>
            </a:extLst>
          </p:cNvPr>
          <p:cNvCxnSpPr>
            <a:cxnSpLocks/>
          </p:cNvCxnSpPr>
          <p:nvPr/>
        </p:nvCxnSpPr>
        <p:spPr>
          <a:xfrm>
            <a:off x="7354271" y="2889337"/>
            <a:ext cx="288000"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7D027A89-CFD8-7300-8823-28871953A510}"/>
              </a:ext>
            </a:extLst>
          </p:cNvPr>
          <p:cNvCxnSpPr>
            <a:cxnSpLocks/>
          </p:cNvCxnSpPr>
          <p:nvPr/>
        </p:nvCxnSpPr>
        <p:spPr>
          <a:xfrm>
            <a:off x="5131771" y="4133937"/>
            <a:ext cx="324000"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692AFF41-3D7C-D73D-5713-898381DE22B8}"/>
              </a:ext>
            </a:extLst>
          </p:cNvPr>
          <p:cNvCxnSpPr>
            <a:cxnSpLocks/>
          </p:cNvCxnSpPr>
          <p:nvPr/>
        </p:nvCxnSpPr>
        <p:spPr>
          <a:xfrm>
            <a:off x="6262071" y="4133937"/>
            <a:ext cx="288000"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1114949A-999E-D2B7-C364-EA0CAB670EF3}"/>
              </a:ext>
            </a:extLst>
          </p:cNvPr>
          <p:cNvCxnSpPr>
            <a:cxnSpLocks/>
          </p:cNvCxnSpPr>
          <p:nvPr/>
        </p:nvCxnSpPr>
        <p:spPr>
          <a:xfrm>
            <a:off x="7392371" y="4146637"/>
            <a:ext cx="288000"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938F4A4F-44B2-DD6F-C4C9-A4E7CEC9D213}"/>
              </a:ext>
            </a:extLst>
          </p:cNvPr>
          <p:cNvCxnSpPr>
            <a:cxnSpLocks/>
          </p:cNvCxnSpPr>
          <p:nvPr/>
        </p:nvCxnSpPr>
        <p:spPr>
          <a:xfrm flipV="1">
            <a:off x="526505" y="5162637"/>
            <a:ext cx="4916566" cy="1270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59F425BD-E615-44A9-2F2A-FAD41253646A}"/>
              </a:ext>
            </a:extLst>
          </p:cNvPr>
          <p:cNvCxnSpPr>
            <a:cxnSpLocks/>
          </p:cNvCxnSpPr>
          <p:nvPr/>
        </p:nvCxnSpPr>
        <p:spPr>
          <a:xfrm>
            <a:off x="6274771" y="5175337"/>
            <a:ext cx="288000"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2BDC2288-C0B8-DF72-1F4A-466F7C41847E}"/>
              </a:ext>
            </a:extLst>
          </p:cNvPr>
          <p:cNvCxnSpPr>
            <a:cxnSpLocks/>
          </p:cNvCxnSpPr>
          <p:nvPr/>
        </p:nvCxnSpPr>
        <p:spPr>
          <a:xfrm>
            <a:off x="7405071" y="5188037"/>
            <a:ext cx="288000"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C1566A0E-B37C-8995-7F6A-40E50201CF07}"/>
              </a:ext>
            </a:extLst>
          </p:cNvPr>
          <p:cNvCxnSpPr>
            <a:cxnSpLocks/>
          </p:cNvCxnSpPr>
          <p:nvPr/>
        </p:nvCxnSpPr>
        <p:spPr>
          <a:xfrm>
            <a:off x="539205" y="3905337"/>
            <a:ext cx="0" cy="12700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Straight Arrow Connector 97">
            <a:extLst>
              <a:ext uri="{FF2B5EF4-FFF2-40B4-BE49-F238E27FC236}">
                <a16:creationId xmlns:a16="http://schemas.microsoft.com/office/drawing/2014/main" id="{FF46B488-1B67-099B-B01A-D724A87E175D}"/>
              </a:ext>
            </a:extLst>
          </p:cNvPr>
          <p:cNvCxnSpPr>
            <a:cxnSpLocks/>
          </p:cNvCxnSpPr>
          <p:nvPr/>
        </p:nvCxnSpPr>
        <p:spPr>
          <a:xfrm flipH="1" flipV="1">
            <a:off x="660894" y="3632374"/>
            <a:ext cx="1917205" cy="1668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781669AC-49A8-74EE-4A9F-950A116085C5}"/>
              </a:ext>
            </a:extLst>
          </p:cNvPr>
          <p:cNvCxnSpPr>
            <a:cxnSpLocks/>
          </p:cNvCxnSpPr>
          <p:nvPr/>
        </p:nvCxnSpPr>
        <p:spPr>
          <a:xfrm>
            <a:off x="10475746" y="4095837"/>
            <a:ext cx="288000"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4" name="Straight Arrow Connector 103">
            <a:extLst>
              <a:ext uri="{FF2B5EF4-FFF2-40B4-BE49-F238E27FC236}">
                <a16:creationId xmlns:a16="http://schemas.microsoft.com/office/drawing/2014/main" id="{322DB8ED-1736-20EB-BC0A-41647B53D937}"/>
              </a:ext>
            </a:extLst>
          </p:cNvPr>
          <p:cNvCxnSpPr>
            <a:cxnSpLocks/>
          </p:cNvCxnSpPr>
          <p:nvPr/>
        </p:nvCxnSpPr>
        <p:spPr>
          <a:xfrm>
            <a:off x="9386468" y="4084494"/>
            <a:ext cx="288000"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Straight Arrow Connector 104">
            <a:extLst>
              <a:ext uri="{FF2B5EF4-FFF2-40B4-BE49-F238E27FC236}">
                <a16:creationId xmlns:a16="http://schemas.microsoft.com/office/drawing/2014/main" id="{A6B5429C-3956-1FE6-F00F-33D245738CE6}"/>
              </a:ext>
            </a:extLst>
          </p:cNvPr>
          <p:cNvCxnSpPr>
            <a:cxnSpLocks/>
          </p:cNvCxnSpPr>
          <p:nvPr/>
        </p:nvCxnSpPr>
        <p:spPr>
          <a:xfrm flipV="1">
            <a:off x="8494603" y="4091291"/>
            <a:ext cx="360000" cy="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a:extLst>
              <a:ext uri="{FF2B5EF4-FFF2-40B4-BE49-F238E27FC236}">
                <a16:creationId xmlns:a16="http://schemas.microsoft.com/office/drawing/2014/main" id="{5E2E68C5-9D76-DF98-2882-0797D400EDC9}"/>
              </a:ext>
            </a:extLst>
          </p:cNvPr>
          <p:cNvCxnSpPr>
            <a:cxnSpLocks/>
          </p:cNvCxnSpPr>
          <p:nvPr/>
        </p:nvCxnSpPr>
        <p:spPr>
          <a:xfrm flipV="1">
            <a:off x="9172103" y="4383391"/>
            <a:ext cx="0" cy="82800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C41D3629-DF64-9797-A1C5-1933ADFB9677}"/>
              </a:ext>
            </a:extLst>
          </p:cNvPr>
          <p:cNvCxnSpPr>
            <a:cxnSpLocks/>
          </p:cNvCxnSpPr>
          <p:nvPr/>
        </p:nvCxnSpPr>
        <p:spPr>
          <a:xfrm flipH="1">
            <a:off x="8487708" y="5199892"/>
            <a:ext cx="671695"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C31C462E-3F1F-724F-AD55-104CF1C57E2B}"/>
              </a:ext>
            </a:extLst>
          </p:cNvPr>
          <p:cNvCxnSpPr>
            <a:cxnSpLocks/>
          </p:cNvCxnSpPr>
          <p:nvPr/>
        </p:nvCxnSpPr>
        <p:spPr>
          <a:xfrm>
            <a:off x="9159403" y="2874590"/>
            <a:ext cx="306" cy="900000"/>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FD198479-47EF-333D-9AA1-A21B7399CAC0}"/>
              </a:ext>
            </a:extLst>
          </p:cNvPr>
          <p:cNvCxnSpPr>
            <a:cxnSpLocks/>
          </p:cNvCxnSpPr>
          <p:nvPr/>
        </p:nvCxnSpPr>
        <p:spPr>
          <a:xfrm flipH="1">
            <a:off x="8500408" y="2875792"/>
            <a:ext cx="671695"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15" name="Rectangle 114">
            <a:extLst>
              <a:ext uri="{FF2B5EF4-FFF2-40B4-BE49-F238E27FC236}">
                <a16:creationId xmlns:a16="http://schemas.microsoft.com/office/drawing/2014/main" id="{CAE3E45F-6F4C-0C32-B6DA-186AFFEDB79D}"/>
              </a:ext>
            </a:extLst>
          </p:cNvPr>
          <p:cNvSpPr/>
          <p:nvPr/>
        </p:nvSpPr>
        <p:spPr>
          <a:xfrm>
            <a:off x="192552" y="2603415"/>
            <a:ext cx="714582" cy="604714"/>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Ego Agent</a:t>
            </a:r>
            <a:endParaRPr lang="en-001" sz="1600" dirty="0">
              <a:solidFill>
                <a:schemeClr val="tx1"/>
              </a:solidFill>
            </a:endParaRPr>
          </a:p>
        </p:txBody>
      </p:sp>
      <p:sp>
        <p:nvSpPr>
          <p:cNvPr id="116" name="Rectangle 115">
            <a:extLst>
              <a:ext uri="{FF2B5EF4-FFF2-40B4-BE49-F238E27FC236}">
                <a16:creationId xmlns:a16="http://schemas.microsoft.com/office/drawing/2014/main" id="{1817CEED-CF77-D50D-FF99-3BDC7EF1ACED}"/>
              </a:ext>
            </a:extLst>
          </p:cNvPr>
          <p:cNvSpPr/>
          <p:nvPr/>
        </p:nvSpPr>
        <p:spPr>
          <a:xfrm>
            <a:off x="1277653" y="1751826"/>
            <a:ext cx="1266496" cy="45751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Horizon Map</a:t>
            </a:r>
            <a:endParaRPr lang="en-001" sz="1600" dirty="0">
              <a:solidFill>
                <a:schemeClr val="tx1"/>
              </a:solidFill>
            </a:endParaRPr>
          </a:p>
        </p:txBody>
      </p:sp>
      <p:sp>
        <p:nvSpPr>
          <p:cNvPr id="117" name="Rectangle 116">
            <a:extLst>
              <a:ext uri="{FF2B5EF4-FFF2-40B4-BE49-F238E27FC236}">
                <a16:creationId xmlns:a16="http://schemas.microsoft.com/office/drawing/2014/main" id="{F23A5D81-05EC-B434-56BA-320941890658}"/>
              </a:ext>
            </a:extLst>
          </p:cNvPr>
          <p:cNvSpPr/>
          <p:nvPr/>
        </p:nvSpPr>
        <p:spPr>
          <a:xfrm>
            <a:off x="2886125" y="1739514"/>
            <a:ext cx="1512183" cy="45751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Neighbor Map</a:t>
            </a:r>
            <a:endParaRPr lang="en-001" sz="1600" dirty="0">
              <a:solidFill>
                <a:schemeClr val="tx1"/>
              </a:solidFill>
            </a:endParaRPr>
          </a:p>
        </p:txBody>
      </p:sp>
      <p:cxnSp>
        <p:nvCxnSpPr>
          <p:cNvPr id="118" name="Straight Arrow Connector 117">
            <a:extLst>
              <a:ext uri="{FF2B5EF4-FFF2-40B4-BE49-F238E27FC236}">
                <a16:creationId xmlns:a16="http://schemas.microsoft.com/office/drawing/2014/main" id="{6BD7F889-9082-A3BC-F881-7F8BC7407616}"/>
              </a:ext>
            </a:extLst>
          </p:cNvPr>
          <p:cNvCxnSpPr>
            <a:cxnSpLocks/>
            <a:endCxn id="117" idx="2"/>
          </p:cNvCxnSpPr>
          <p:nvPr/>
        </p:nvCxnSpPr>
        <p:spPr>
          <a:xfrm flipV="1">
            <a:off x="3063878" y="2197030"/>
            <a:ext cx="578339" cy="1488684"/>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Straight Arrow Connector 120">
            <a:extLst>
              <a:ext uri="{FF2B5EF4-FFF2-40B4-BE49-F238E27FC236}">
                <a16:creationId xmlns:a16="http://schemas.microsoft.com/office/drawing/2014/main" id="{E884D3F4-8DB4-A945-4342-D37D1C81EE53}"/>
              </a:ext>
            </a:extLst>
          </p:cNvPr>
          <p:cNvCxnSpPr>
            <a:cxnSpLocks/>
          </p:cNvCxnSpPr>
          <p:nvPr/>
        </p:nvCxnSpPr>
        <p:spPr>
          <a:xfrm flipV="1">
            <a:off x="1795607" y="2197030"/>
            <a:ext cx="0" cy="946307"/>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4" name="TextBox 123">
            <a:extLst>
              <a:ext uri="{FF2B5EF4-FFF2-40B4-BE49-F238E27FC236}">
                <a16:creationId xmlns:a16="http://schemas.microsoft.com/office/drawing/2014/main" id="{B5A02C7F-A367-C7BF-3B84-D84B348C3920}"/>
              </a:ext>
            </a:extLst>
          </p:cNvPr>
          <p:cNvSpPr txBox="1"/>
          <p:nvPr/>
        </p:nvSpPr>
        <p:spPr>
          <a:xfrm>
            <a:off x="4471951" y="5713421"/>
            <a:ext cx="4186445" cy="338554"/>
          </a:xfrm>
          <a:prstGeom prst="rect">
            <a:avLst/>
          </a:prstGeom>
          <a:noFill/>
        </p:spPr>
        <p:txBody>
          <a:bodyPr wrap="square" rtlCol="0">
            <a:spAutoFit/>
          </a:bodyPr>
          <a:lstStyle/>
          <a:p>
            <a:r>
              <a:rPr lang="en-US" sz="1600" dirty="0"/>
              <a:t>Fig – 4: LSTM-CNN Architecture</a:t>
            </a:r>
            <a:endParaRPr lang="en-001" sz="1600" dirty="0"/>
          </a:p>
        </p:txBody>
      </p:sp>
    </p:spTree>
    <p:extLst>
      <p:ext uri="{BB962C8B-B14F-4D97-AF65-F5344CB8AC3E}">
        <p14:creationId xmlns:p14="http://schemas.microsoft.com/office/powerpoint/2010/main" val="2009708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C09646A-0206-1682-D520-50900FD30C1D}"/>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Dataset Details</a:t>
            </a:r>
          </a:p>
        </p:txBody>
      </p:sp>
      <p:graphicFrame>
        <p:nvGraphicFramePr>
          <p:cNvPr id="6" name="Table 5">
            <a:extLst>
              <a:ext uri="{FF2B5EF4-FFF2-40B4-BE49-F238E27FC236}">
                <a16:creationId xmlns:a16="http://schemas.microsoft.com/office/drawing/2014/main" id="{41C20186-486C-D557-35B9-2EA22DEF8144}"/>
              </a:ext>
            </a:extLst>
          </p:cNvPr>
          <p:cNvGraphicFramePr>
            <a:graphicFrameLocks noGrp="1"/>
          </p:cNvGraphicFramePr>
          <p:nvPr>
            <p:extLst>
              <p:ext uri="{D42A27DB-BD31-4B8C-83A1-F6EECF244321}">
                <p14:modId xmlns:p14="http://schemas.microsoft.com/office/powerpoint/2010/main" val="2758525852"/>
              </p:ext>
            </p:extLst>
          </p:nvPr>
        </p:nvGraphicFramePr>
        <p:xfrm>
          <a:off x="2031999" y="1747667"/>
          <a:ext cx="8431349" cy="4401815"/>
        </p:xfrm>
        <a:graphic>
          <a:graphicData uri="http://schemas.openxmlformats.org/drawingml/2006/table">
            <a:tbl>
              <a:tblPr firstRow="1" bandRow="1">
                <a:tableStyleId>{5C22544A-7EE6-4342-B048-85BDC9FD1C3A}</a:tableStyleId>
              </a:tblPr>
              <a:tblGrid>
                <a:gridCol w="1781122">
                  <a:extLst>
                    <a:ext uri="{9D8B030D-6E8A-4147-A177-3AD203B41FA5}">
                      <a16:colId xmlns:a16="http://schemas.microsoft.com/office/drawing/2014/main" val="3567010053"/>
                    </a:ext>
                  </a:extLst>
                </a:gridCol>
                <a:gridCol w="6650227">
                  <a:extLst>
                    <a:ext uri="{9D8B030D-6E8A-4147-A177-3AD203B41FA5}">
                      <a16:colId xmlns:a16="http://schemas.microsoft.com/office/drawing/2014/main" val="1333577537"/>
                    </a:ext>
                  </a:extLst>
                </a:gridCol>
              </a:tblGrid>
              <a:tr h="368299">
                <a:tc>
                  <a:txBody>
                    <a:bodyPr/>
                    <a:lstStyle/>
                    <a:p>
                      <a:pPr algn="ctr"/>
                      <a:r>
                        <a:rPr lang="en-US" dirty="0">
                          <a:solidFill>
                            <a:schemeClr val="tx1"/>
                          </a:solidFill>
                        </a:rPr>
                        <a:t>Attribute</a:t>
                      </a:r>
                      <a:endParaRPr lang="en-00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solidFill>
                            <a:schemeClr val="tx1"/>
                          </a:solidFill>
                        </a:rPr>
                        <a:t>Description</a:t>
                      </a:r>
                      <a:endParaRPr lang="en-00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73355992"/>
                  </a:ext>
                </a:extLst>
              </a:tr>
              <a:tr h="635694">
                <a:tc>
                  <a:txBody>
                    <a:bodyPr/>
                    <a:lstStyle/>
                    <a:p>
                      <a:pPr algn="l"/>
                      <a:r>
                        <a:rPr lang="en-US" dirty="0" err="1"/>
                        <a:t>Frame_id</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It indicates a unique frame of a video stream which is captured on 2fps rate.</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30074624"/>
                  </a:ext>
                </a:extLst>
              </a:tr>
              <a:tr h="368299">
                <a:tc>
                  <a:txBody>
                    <a:bodyPr/>
                    <a:lstStyle/>
                    <a:p>
                      <a:pPr algn="l"/>
                      <a:r>
                        <a:rPr lang="en-US" dirty="0" err="1"/>
                        <a:t>Object_id</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It indicates the unique object.</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80291069"/>
                  </a:ext>
                </a:extLst>
              </a:tr>
              <a:tr h="635694">
                <a:tc>
                  <a:txBody>
                    <a:bodyPr/>
                    <a:lstStyle/>
                    <a:p>
                      <a:pPr algn="l"/>
                      <a:r>
                        <a:rPr lang="en-US" dirty="0" err="1"/>
                        <a:t>Object_type</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It indicates the type of an object such as vehicle, bicycle, pedestrian or other.</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73272547"/>
                  </a:ext>
                </a:extLst>
              </a:tr>
              <a:tr h="635694">
                <a:tc>
                  <a:txBody>
                    <a:bodyPr/>
                    <a:lstStyle/>
                    <a:p>
                      <a:pPr algn="l"/>
                      <a:r>
                        <a:rPr lang="en-US" dirty="0" err="1"/>
                        <a:t>Position_x,y,z</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The position </a:t>
                      </a:r>
                      <a:r>
                        <a:rPr lang="en-US" dirty="0" err="1"/>
                        <a:t>x,y,z</a:t>
                      </a:r>
                      <a:r>
                        <a:rPr lang="en-US" dirty="0"/>
                        <a:t> indicates the location of an object in world coordinate system.</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559950"/>
                  </a:ext>
                </a:extLst>
              </a:tr>
              <a:tr h="368299">
                <a:tc>
                  <a:txBody>
                    <a:bodyPr/>
                    <a:lstStyle/>
                    <a:p>
                      <a:pPr algn="l"/>
                      <a:r>
                        <a:rPr lang="en-US" dirty="0" err="1"/>
                        <a:t>Object_length</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It indicates the length of an object.</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0807984"/>
                  </a:ext>
                </a:extLst>
              </a:tr>
              <a:tr h="368299">
                <a:tc>
                  <a:txBody>
                    <a:bodyPr/>
                    <a:lstStyle/>
                    <a:p>
                      <a:pPr algn="l"/>
                      <a:r>
                        <a:rPr lang="en-US" dirty="0" err="1"/>
                        <a:t>Object_width</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It indicates the width of an object.</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39522654"/>
                  </a:ext>
                </a:extLst>
              </a:tr>
              <a:tr h="368299">
                <a:tc>
                  <a:txBody>
                    <a:bodyPr/>
                    <a:lstStyle/>
                    <a:p>
                      <a:pPr algn="l"/>
                      <a:r>
                        <a:rPr lang="en-US" dirty="0" err="1"/>
                        <a:t>Object_height</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It indicates the height of an object.</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80825288"/>
                  </a:ext>
                </a:extLst>
              </a:tr>
              <a:tr h="635694">
                <a:tc>
                  <a:txBody>
                    <a:bodyPr/>
                    <a:lstStyle/>
                    <a:p>
                      <a:pPr algn="l"/>
                      <a:r>
                        <a:rPr lang="en-US" dirty="0"/>
                        <a:t>Heading</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The heading value is the steering radian with respect to the direction of the object.</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35816514"/>
                  </a:ext>
                </a:extLst>
              </a:tr>
            </a:tbl>
          </a:graphicData>
        </a:graphic>
      </p:graphicFrame>
      <p:sp>
        <p:nvSpPr>
          <p:cNvPr id="7" name="TextBox 6">
            <a:extLst>
              <a:ext uri="{FF2B5EF4-FFF2-40B4-BE49-F238E27FC236}">
                <a16:creationId xmlns:a16="http://schemas.microsoft.com/office/drawing/2014/main" id="{719E8538-1A46-6ACA-7868-547ED469328A}"/>
              </a:ext>
            </a:extLst>
          </p:cNvPr>
          <p:cNvSpPr txBox="1"/>
          <p:nvPr/>
        </p:nvSpPr>
        <p:spPr>
          <a:xfrm>
            <a:off x="10650780" y="5762604"/>
            <a:ext cx="561703" cy="369332"/>
          </a:xfrm>
          <a:prstGeom prst="rect">
            <a:avLst/>
          </a:prstGeom>
          <a:noFill/>
        </p:spPr>
        <p:txBody>
          <a:bodyPr wrap="square" rtlCol="0">
            <a:spAutoFit/>
          </a:bodyPr>
          <a:lstStyle/>
          <a:p>
            <a:r>
              <a:rPr lang="en-US" dirty="0"/>
              <a:t>[5]</a:t>
            </a:r>
            <a:endParaRPr lang="en-001" dirty="0"/>
          </a:p>
        </p:txBody>
      </p:sp>
      <p:sp>
        <p:nvSpPr>
          <p:cNvPr id="8" name="TextBox 7">
            <a:extLst>
              <a:ext uri="{FF2B5EF4-FFF2-40B4-BE49-F238E27FC236}">
                <a16:creationId xmlns:a16="http://schemas.microsoft.com/office/drawing/2014/main" id="{700A07B7-CD7C-8CA1-B93C-3D4398793EB1}"/>
              </a:ext>
            </a:extLst>
          </p:cNvPr>
          <p:cNvSpPr txBox="1"/>
          <p:nvPr/>
        </p:nvSpPr>
        <p:spPr>
          <a:xfrm>
            <a:off x="2962145" y="708518"/>
            <a:ext cx="6769684" cy="954107"/>
          </a:xfrm>
          <a:prstGeom prst="rect">
            <a:avLst/>
          </a:prstGeom>
          <a:noFill/>
        </p:spPr>
        <p:txBody>
          <a:bodyPr wrap="square" rtlCol="0">
            <a:spAutoFit/>
          </a:bodyPr>
          <a:lstStyle/>
          <a:p>
            <a:r>
              <a:rPr lang="en-US" sz="2800" b="1" dirty="0"/>
              <a:t>Dataset Name: </a:t>
            </a:r>
            <a:r>
              <a:rPr lang="en-US" sz="2800" dirty="0" err="1"/>
              <a:t>ApolloScape</a:t>
            </a:r>
            <a:r>
              <a:rPr lang="en-US" sz="2800" dirty="0"/>
              <a:t> Dataset</a:t>
            </a:r>
          </a:p>
          <a:p>
            <a:endParaRPr lang="en-001" sz="2800" dirty="0"/>
          </a:p>
        </p:txBody>
      </p:sp>
      <p:sp>
        <p:nvSpPr>
          <p:cNvPr id="9" name="TextBox 8">
            <a:extLst>
              <a:ext uri="{FF2B5EF4-FFF2-40B4-BE49-F238E27FC236}">
                <a16:creationId xmlns:a16="http://schemas.microsoft.com/office/drawing/2014/main" id="{804E2588-5A13-7134-FA54-3C5CB653152B}"/>
              </a:ext>
            </a:extLst>
          </p:cNvPr>
          <p:cNvSpPr txBox="1"/>
          <p:nvPr/>
        </p:nvSpPr>
        <p:spPr>
          <a:xfrm>
            <a:off x="931090" y="1199558"/>
            <a:ext cx="10633166" cy="677108"/>
          </a:xfrm>
          <a:prstGeom prst="rect">
            <a:avLst/>
          </a:prstGeom>
          <a:noFill/>
        </p:spPr>
        <p:txBody>
          <a:bodyPr wrap="square" rtlCol="0">
            <a:spAutoFit/>
          </a:bodyPr>
          <a:lstStyle/>
          <a:p>
            <a:pPr algn="ctr"/>
            <a:r>
              <a:rPr lang="en-US" sz="2000" dirty="0"/>
              <a:t>It contains 53 file, each file for 1 min sequence with 2 fps (frame per second) rate.</a:t>
            </a:r>
          </a:p>
          <a:p>
            <a:endParaRPr lang="en-001" dirty="0"/>
          </a:p>
        </p:txBody>
      </p:sp>
      <p:sp>
        <p:nvSpPr>
          <p:cNvPr id="10" name="Date Placeholder 10">
            <a:extLst>
              <a:ext uri="{FF2B5EF4-FFF2-40B4-BE49-F238E27FC236}">
                <a16:creationId xmlns:a16="http://schemas.microsoft.com/office/drawing/2014/main" id="{895675CA-FFB9-31B8-F02F-287E9445AED3}"/>
              </a:ext>
            </a:extLst>
          </p:cNvPr>
          <p:cNvSpPr>
            <a:spLocks noGrp="1"/>
          </p:cNvSpPr>
          <p:nvPr>
            <p:ph type="dt" sz="half" idx="10"/>
          </p:nvPr>
        </p:nvSpPr>
        <p:spPr>
          <a:xfrm>
            <a:off x="1097280" y="6459785"/>
            <a:ext cx="2472271" cy="365125"/>
          </a:xfrm>
        </p:spPr>
        <p:txBody>
          <a:bodyPr/>
          <a:lstStyle/>
          <a:p>
            <a:fld id="{96927CAF-50AC-42EA-9CA7-DBB2E7892972}" type="datetime1">
              <a:rPr lang="en-US" sz="1600" smtClean="0"/>
              <a:t>1/20/2024</a:t>
            </a:fld>
            <a:endParaRPr lang="en-US" sz="1600" dirty="0"/>
          </a:p>
        </p:txBody>
      </p:sp>
      <p:sp>
        <p:nvSpPr>
          <p:cNvPr id="11" name="Footer Placeholder 11">
            <a:extLst>
              <a:ext uri="{FF2B5EF4-FFF2-40B4-BE49-F238E27FC236}">
                <a16:creationId xmlns:a16="http://schemas.microsoft.com/office/drawing/2014/main" id="{1FA1B82A-DDE6-AA91-D99F-674AF93C949F}"/>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2" name="Slide Number Placeholder 12">
            <a:extLst>
              <a:ext uri="{FF2B5EF4-FFF2-40B4-BE49-F238E27FC236}">
                <a16:creationId xmlns:a16="http://schemas.microsoft.com/office/drawing/2014/main" id="{4FED089E-216F-74EB-914D-62FBFD144279}"/>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15</a:t>
            </a:fld>
            <a:endParaRPr lang="en-US" sz="1800" dirty="0"/>
          </a:p>
        </p:txBody>
      </p:sp>
    </p:spTree>
    <p:extLst>
      <p:ext uri="{BB962C8B-B14F-4D97-AF65-F5344CB8AC3E}">
        <p14:creationId xmlns:p14="http://schemas.microsoft.com/office/powerpoint/2010/main" val="2320618732"/>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7DF80DA-7685-5CAD-7CC5-C3060BEAEEA9}"/>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Dataset Details</a:t>
            </a:r>
          </a:p>
        </p:txBody>
      </p:sp>
      <p:graphicFrame>
        <p:nvGraphicFramePr>
          <p:cNvPr id="14" name="Table 13">
            <a:extLst>
              <a:ext uri="{FF2B5EF4-FFF2-40B4-BE49-F238E27FC236}">
                <a16:creationId xmlns:a16="http://schemas.microsoft.com/office/drawing/2014/main" id="{6E844B04-35A3-F994-0026-7AAC31EADAF8}"/>
              </a:ext>
            </a:extLst>
          </p:cNvPr>
          <p:cNvGraphicFramePr>
            <a:graphicFrameLocks noGrp="1"/>
          </p:cNvGraphicFramePr>
          <p:nvPr>
            <p:extLst>
              <p:ext uri="{D42A27DB-BD31-4B8C-83A1-F6EECF244321}">
                <p14:modId xmlns:p14="http://schemas.microsoft.com/office/powerpoint/2010/main" val="1235708407"/>
              </p:ext>
            </p:extLst>
          </p:nvPr>
        </p:nvGraphicFramePr>
        <p:xfrm>
          <a:off x="1936354" y="1590063"/>
          <a:ext cx="8431349" cy="3389050"/>
        </p:xfrm>
        <a:graphic>
          <a:graphicData uri="http://schemas.openxmlformats.org/drawingml/2006/table">
            <a:tbl>
              <a:tblPr firstRow="1" bandRow="1">
                <a:tableStyleId>{5C22544A-7EE6-4342-B048-85BDC9FD1C3A}</a:tableStyleId>
              </a:tblPr>
              <a:tblGrid>
                <a:gridCol w="1781122">
                  <a:extLst>
                    <a:ext uri="{9D8B030D-6E8A-4147-A177-3AD203B41FA5}">
                      <a16:colId xmlns:a16="http://schemas.microsoft.com/office/drawing/2014/main" val="3567010053"/>
                    </a:ext>
                  </a:extLst>
                </a:gridCol>
                <a:gridCol w="6650227">
                  <a:extLst>
                    <a:ext uri="{9D8B030D-6E8A-4147-A177-3AD203B41FA5}">
                      <a16:colId xmlns:a16="http://schemas.microsoft.com/office/drawing/2014/main" val="1333577537"/>
                    </a:ext>
                  </a:extLst>
                </a:gridCol>
              </a:tblGrid>
              <a:tr h="368299">
                <a:tc>
                  <a:txBody>
                    <a:bodyPr/>
                    <a:lstStyle/>
                    <a:p>
                      <a:pPr algn="ctr"/>
                      <a:r>
                        <a:rPr lang="en-US" dirty="0">
                          <a:solidFill>
                            <a:schemeClr val="tx1"/>
                          </a:solidFill>
                        </a:rPr>
                        <a:t>Attribute</a:t>
                      </a:r>
                      <a:endParaRPr lang="en-00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solidFill>
                            <a:schemeClr val="tx1"/>
                          </a:solidFill>
                        </a:rPr>
                        <a:t>Description</a:t>
                      </a:r>
                      <a:endParaRPr lang="en-00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73355992"/>
                  </a:ext>
                </a:extLst>
              </a:tr>
              <a:tr h="635694">
                <a:tc>
                  <a:txBody>
                    <a:bodyPr/>
                    <a:lstStyle/>
                    <a:p>
                      <a:pPr algn="l"/>
                      <a:r>
                        <a:rPr lang="en-US" dirty="0" err="1"/>
                        <a:t>Frame_id</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It indicates a unique frame of a video stream which is captured on 2fps rate.</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30074624"/>
                  </a:ext>
                </a:extLst>
              </a:tr>
              <a:tr h="368299">
                <a:tc>
                  <a:txBody>
                    <a:bodyPr/>
                    <a:lstStyle/>
                    <a:p>
                      <a:pPr algn="l"/>
                      <a:r>
                        <a:rPr lang="en-US" dirty="0" err="1"/>
                        <a:t>Num_agent</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It indicates the number of agents of this frame.</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80291069"/>
                  </a:ext>
                </a:extLst>
              </a:tr>
              <a:tr h="635694">
                <a:tc>
                  <a:txBody>
                    <a:bodyPr/>
                    <a:lstStyle/>
                    <a:p>
                      <a:pPr algn="l"/>
                      <a:r>
                        <a:rPr lang="en-US" dirty="0" err="1"/>
                        <a:t>Position_x,y</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The position </a:t>
                      </a:r>
                      <a:r>
                        <a:rPr lang="en-US" dirty="0" err="1"/>
                        <a:t>x,y</a:t>
                      </a:r>
                      <a:r>
                        <a:rPr lang="en-US" dirty="0"/>
                        <a:t> indicates the ground truth value of an agent in world coordinate system.</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559950"/>
                  </a:ext>
                </a:extLst>
              </a:tr>
              <a:tr h="368299">
                <a:tc>
                  <a:txBody>
                    <a:bodyPr/>
                    <a:lstStyle/>
                    <a:p>
                      <a:pPr algn="l"/>
                      <a:r>
                        <a:rPr lang="en-US" dirty="0" err="1"/>
                        <a:t>Agent_length</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It indicates the length of an agent.</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0807984"/>
                  </a:ext>
                </a:extLst>
              </a:tr>
              <a:tr h="368299">
                <a:tc>
                  <a:txBody>
                    <a:bodyPr/>
                    <a:lstStyle/>
                    <a:p>
                      <a:pPr algn="l"/>
                      <a:r>
                        <a:rPr lang="en-US" dirty="0" err="1"/>
                        <a:t>Agent_width</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It indicates the width of an agent.</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39522654"/>
                  </a:ext>
                </a:extLst>
              </a:tr>
              <a:tr h="635694">
                <a:tc>
                  <a:txBody>
                    <a:bodyPr/>
                    <a:lstStyle/>
                    <a:p>
                      <a:pPr algn="l"/>
                      <a:r>
                        <a:rPr lang="en-US" dirty="0" err="1"/>
                        <a:t>Agent_name_id</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It indicates the type of an agent with an id.</a:t>
                      </a:r>
                      <a:endParaRPr lang="en-00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35816514"/>
                  </a:ext>
                </a:extLst>
              </a:tr>
            </a:tbl>
          </a:graphicData>
        </a:graphic>
      </p:graphicFrame>
      <p:sp>
        <p:nvSpPr>
          <p:cNvPr id="15" name="TextBox 14">
            <a:extLst>
              <a:ext uri="{FF2B5EF4-FFF2-40B4-BE49-F238E27FC236}">
                <a16:creationId xmlns:a16="http://schemas.microsoft.com/office/drawing/2014/main" id="{734CD2CD-2B8C-5CFD-0C85-5D1FF1D0EDB2}"/>
              </a:ext>
            </a:extLst>
          </p:cNvPr>
          <p:cNvSpPr txBox="1"/>
          <p:nvPr/>
        </p:nvSpPr>
        <p:spPr>
          <a:xfrm>
            <a:off x="10556470" y="4609781"/>
            <a:ext cx="561703" cy="369332"/>
          </a:xfrm>
          <a:prstGeom prst="rect">
            <a:avLst/>
          </a:prstGeom>
          <a:noFill/>
        </p:spPr>
        <p:txBody>
          <a:bodyPr wrap="square" rtlCol="0">
            <a:spAutoFit/>
          </a:bodyPr>
          <a:lstStyle/>
          <a:p>
            <a:r>
              <a:rPr lang="en-US" dirty="0"/>
              <a:t>[6]</a:t>
            </a:r>
            <a:endParaRPr lang="en-001" dirty="0"/>
          </a:p>
        </p:txBody>
      </p:sp>
      <p:sp>
        <p:nvSpPr>
          <p:cNvPr id="16" name="TextBox 15">
            <a:extLst>
              <a:ext uri="{FF2B5EF4-FFF2-40B4-BE49-F238E27FC236}">
                <a16:creationId xmlns:a16="http://schemas.microsoft.com/office/drawing/2014/main" id="{D7AD4408-7307-B24B-47D0-06BD5B36508A}"/>
              </a:ext>
            </a:extLst>
          </p:cNvPr>
          <p:cNvSpPr txBox="1"/>
          <p:nvPr/>
        </p:nvSpPr>
        <p:spPr>
          <a:xfrm>
            <a:off x="3799153" y="960310"/>
            <a:ext cx="4705752" cy="954107"/>
          </a:xfrm>
          <a:prstGeom prst="rect">
            <a:avLst/>
          </a:prstGeom>
          <a:noFill/>
        </p:spPr>
        <p:txBody>
          <a:bodyPr wrap="square" rtlCol="0">
            <a:spAutoFit/>
          </a:bodyPr>
          <a:lstStyle/>
          <a:p>
            <a:r>
              <a:rPr lang="en-US" sz="2800" b="1" dirty="0"/>
              <a:t>Dataset Name: </a:t>
            </a:r>
            <a:r>
              <a:rPr lang="en-US" sz="2800" dirty="0"/>
              <a:t>TRAF Dataset</a:t>
            </a:r>
          </a:p>
          <a:p>
            <a:endParaRPr lang="en-001" sz="2800" dirty="0"/>
          </a:p>
        </p:txBody>
      </p:sp>
      <p:sp>
        <p:nvSpPr>
          <p:cNvPr id="18" name="Date Placeholder 10">
            <a:extLst>
              <a:ext uri="{FF2B5EF4-FFF2-40B4-BE49-F238E27FC236}">
                <a16:creationId xmlns:a16="http://schemas.microsoft.com/office/drawing/2014/main" id="{E1975DA0-6C14-CF59-A929-33C800007175}"/>
              </a:ext>
            </a:extLst>
          </p:cNvPr>
          <p:cNvSpPr>
            <a:spLocks noGrp="1"/>
          </p:cNvSpPr>
          <p:nvPr>
            <p:ph type="dt" sz="half" idx="10"/>
          </p:nvPr>
        </p:nvSpPr>
        <p:spPr>
          <a:xfrm>
            <a:off x="1097280" y="6459785"/>
            <a:ext cx="2472271" cy="365125"/>
          </a:xfrm>
        </p:spPr>
        <p:txBody>
          <a:bodyPr/>
          <a:lstStyle/>
          <a:p>
            <a:fld id="{96927CAF-50AC-42EA-9CA7-DBB2E7892972}" type="datetime1">
              <a:rPr lang="en-US" sz="1600" smtClean="0"/>
              <a:t>1/21/2024</a:t>
            </a:fld>
            <a:endParaRPr lang="en-US" sz="1600" dirty="0"/>
          </a:p>
        </p:txBody>
      </p:sp>
      <p:sp>
        <p:nvSpPr>
          <p:cNvPr id="19" name="Footer Placeholder 11">
            <a:extLst>
              <a:ext uri="{FF2B5EF4-FFF2-40B4-BE49-F238E27FC236}">
                <a16:creationId xmlns:a16="http://schemas.microsoft.com/office/drawing/2014/main" id="{CD2545F6-F6E1-D490-D637-928463CFB55B}"/>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20" name="Slide Number Placeholder 12">
            <a:extLst>
              <a:ext uri="{FF2B5EF4-FFF2-40B4-BE49-F238E27FC236}">
                <a16:creationId xmlns:a16="http://schemas.microsoft.com/office/drawing/2014/main" id="{415131B8-A360-B333-3A65-8A10A1A894C8}"/>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16</a:t>
            </a:fld>
            <a:endParaRPr lang="en-US" sz="1800" dirty="0"/>
          </a:p>
        </p:txBody>
      </p:sp>
    </p:spTree>
    <p:extLst>
      <p:ext uri="{BB962C8B-B14F-4D97-AF65-F5344CB8AC3E}">
        <p14:creationId xmlns:p14="http://schemas.microsoft.com/office/powerpoint/2010/main" val="42490935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D9E8285-DC84-9406-D572-73FBC2956668}"/>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Results</a:t>
            </a:r>
          </a:p>
        </p:txBody>
      </p:sp>
      <p:sp>
        <p:nvSpPr>
          <p:cNvPr id="8" name="Date Placeholder 10">
            <a:extLst>
              <a:ext uri="{FF2B5EF4-FFF2-40B4-BE49-F238E27FC236}">
                <a16:creationId xmlns:a16="http://schemas.microsoft.com/office/drawing/2014/main" id="{086C2314-F175-6AE5-2743-D0C1473DC200}"/>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11" name="Footer Placeholder 11">
            <a:extLst>
              <a:ext uri="{FF2B5EF4-FFF2-40B4-BE49-F238E27FC236}">
                <a16:creationId xmlns:a16="http://schemas.microsoft.com/office/drawing/2014/main" id="{0468D32A-EDEF-958C-3DF2-38736864D5DA}"/>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2" name="Slide Number Placeholder 12">
            <a:extLst>
              <a:ext uri="{FF2B5EF4-FFF2-40B4-BE49-F238E27FC236}">
                <a16:creationId xmlns:a16="http://schemas.microsoft.com/office/drawing/2014/main" id="{33BE72D9-30C4-38CB-BE78-FD727EE06D67}"/>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17</a:t>
            </a:fld>
            <a:endParaRPr lang="en-US" sz="1800" dirty="0"/>
          </a:p>
        </p:txBody>
      </p:sp>
      <p:sp>
        <p:nvSpPr>
          <p:cNvPr id="2" name="TextBox 1">
            <a:extLst>
              <a:ext uri="{FF2B5EF4-FFF2-40B4-BE49-F238E27FC236}">
                <a16:creationId xmlns:a16="http://schemas.microsoft.com/office/drawing/2014/main" id="{EA4EFF66-0412-F410-2A16-225EBC3FFDBC}"/>
              </a:ext>
            </a:extLst>
          </p:cNvPr>
          <p:cNvSpPr txBox="1"/>
          <p:nvPr/>
        </p:nvSpPr>
        <p:spPr>
          <a:xfrm>
            <a:off x="939800" y="1498600"/>
            <a:ext cx="9271000" cy="646331"/>
          </a:xfrm>
          <a:prstGeom prst="rect">
            <a:avLst/>
          </a:prstGeom>
          <a:noFill/>
        </p:spPr>
        <p:txBody>
          <a:bodyPr wrap="square" rtlCol="0">
            <a:spAutoFit/>
          </a:bodyPr>
          <a:lstStyle/>
          <a:p>
            <a:pPr marL="285750" indent="-285750">
              <a:buFont typeface="Wingdings" panose="05000000000000000000" pitchFamily="2" charset="2"/>
              <a:buChar char="Ø"/>
            </a:pPr>
            <a:r>
              <a:rPr lang="en-US" dirty="0"/>
              <a:t>I implement the model with the </a:t>
            </a:r>
            <a:r>
              <a:rPr lang="en-US" dirty="0" err="1"/>
              <a:t>ApolloScape</a:t>
            </a:r>
            <a:r>
              <a:rPr lang="en-US" dirty="0"/>
              <a:t> Dataset –</a:t>
            </a:r>
          </a:p>
          <a:p>
            <a:endParaRPr lang="en-001" dirty="0"/>
          </a:p>
        </p:txBody>
      </p:sp>
      <p:graphicFrame>
        <p:nvGraphicFramePr>
          <p:cNvPr id="3" name="Table 2">
            <a:extLst>
              <a:ext uri="{FF2B5EF4-FFF2-40B4-BE49-F238E27FC236}">
                <a16:creationId xmlns:a16="http://schemas.microsoft.com/office/drawing/2014/main" id="{E226A5E6-58D3-5BA4-4E08-E895A345AA2F}"/>
              </a:ext>
            </a:extLst>
          </p:cNvPr>
          <p:cNvGraphicFramePr>
            <a:graphicFrameLocks noGrp="1"/>
          </p:cNvGraphicFramePr>
          <p:nvPr>
            <p:extLst>
              <p:ext uri="{D42A27DB-BD31-4B8C-83A1-F6EECF244321}">
                <p14:modId xmlns:p14="http://schemas.microsoft.com/office/powerpoint/2010/main" val="2471777004"/>
              </p:ext>
            </p:extLst>
          </p:nvPr>
        </p:nvGraphicFramePr>
        <p:xfrm>
          <a:off x="2067329" y="4275137"/>
          <a:ext cx="7015942" cy="741680"/>
        </p:xfrm>
        <a:graphic>
          <a:graphicData uri="http://schemas.openxmlformats.org/drawingml/2006/table">
            <a:tbl>
              <a:tblPr firstRow="1" bandRow="1">
                <a:tableStyleId>{5C22544A-7EE6-4342-B048-85BDC9FD1C3A}</a:tableStyleId>
              </a:tblPr>
              <a:tblGrid>
                <a:gridCol w="4598062">
                  <a:extLst>
                    <a:ext uri="{9D8B030D-6E8A-4147-A177-3AD203B41FA5}">
                      <a16:colId xmlns:a16="http://schemas.microsoft.com/office/drawing/2014/main" val="782081513"/>
                    </a:ext>
                  </a:extLst>
                </a:gridCol>
                <a:gridCol w="2417880">
                  <a:extLst>
                    <a:ext uri="{9D8B030D-6E8A-4147-A177-3AD203B41FA5}">
                      <a16:colId xmlns:a16="http://schemas.microsoft.com/office/drawing/2014/main" val="4021556088"/>
                    </a:ext>
                  </a:extLst>
                </a:gridCol>
              </a:tblGrid>
              <a:tr h="370840">
                <a:tc>
                  <a:txBody>
                    <a:bodyPr/>
                    <a:lstStyle/>
                    <a:p>
                      <a:pPr algn="ctr"/>
                      <a:r>
                        <a:rPr lang="en-US" b="0" dirty="0">
                          <a:solidFill>
                            <a:schemeClr val="tx1"/>
                          </a:solidFill>
                        </a:rPr>
                        <a:t>Average Displacement Error (ADE)</a:t>
                      </a:r>
                      <a:endParaRPr lang="en-001" b="0" dirty="0">
                        <a:solidFill>
                          <a:schemeClr val="tx1"/>
                        </a:solidFill>
                      </a:endParaRPr>
                    </a:p>
                  </a:txBody>
                  <a:tcPr/>
                </a:tc>
                <a:tc>
                  <a:txBody>
                    <a:bodyPr/>
                    <a:lstStyle/>
                    <a:p>
                      <a:pPr algn="ctr"/>
                      <a:r>
                        <a:rPr lang="en-US" b="0" dirty="0">
                          <a:solidFill>
                            <a:schemeClr val="tx1"/>
                          </a:solidFill>
                        </a:rPr>
                        <a:t>1.2047812938690186</a:t>
                      </a:r>
                      <a:endParaRPr lang="en-001" b="0" dirty="0">
                        <a:solidFill>
                          <a:schemeClr val="tx1"/>
                        </a:solidFill>
                      </a:endParaRPr>
                    </a:p>
                  </a:txBody>
                  <a:tcPr/>
                </a:tc>
                <a:extLst>
                  <a:ext uri="{0D108BD9-81ED-4DB2-BD59-A6C34878D82A}">
                    <a16:rowId xmlns:a16="http://schemas.microsoft.com/office/drawing/2014/main" val="455094484"/>
                  </a:ext>
                </a:extLst>
              </a:tr>
              <a:tr h="370840">
                <a:tc>
                  <a:txBody>
                    <a:bodyPr/>
                    <a:lstStyle/>
                    <a:p>
                      <a:pPr algn="ctr"/>
                      <a:r>
                        <a:rPr lang="en-US" dirty="0"/>
                        <a:t>Final Displacement Error (FDE)</a:t>
                      </a:r>
                      <a:endParaRPr lang="en-001" dirty="0"/>
                    </a:p>
                  </a:txBody>
                  <a:tcPr/>
                </a:tc>
                <a:tc>
                  <a:txBody>
                    <a:bodyPr/>
                    <a:lstStyle/>
                    <a:p>
                      <a:pPr algn="ctr"/>
                      <a:r>
                        <a:rPr lang="en-US" dirty="0"/>
                        <a:t>1.0747476816177368</a:t>
                      </a:r>
                      <a:endParaRPr lang="en-001" dirty="0"/>
                    </a:p>
                  </a:txBody>
                  <a:tcPr/>
                </a:tc>
                <a:extLst>
                  <a:ext uri="{0D108BD9-81ED-4DB2-BD59-A6C34878D82A}">
                    <a16:rowId xmlns:a16="http://schemas.microsoft.com/office/drawing/2014/main" val="760407420"/>
                  </a:ext>
                </a:extLst>
              </a:tr>
            </a:tbl>
          </a:graphicData>
        </a:graphic>
      </p:graphicFrame>
      <p:graphicFrame>
        <p:nvGraphicFramePr>
          <p:cNvPr id="4" name="Table 3">
            <a:extLst>
              <a:ext uri="{FF2B5EF4-FFF2-40B4-BE49-F238E27FC236}">
                <a16:creationId xmlns:a16="http://schemas.microsoft.com/office/drawing/2014/main" id="{5036FE8C-A575-15A0-0F60-B3D19D25DAF3}"/>
              </a:ext>
            </a:extLst>
          </p:cNvPr>
          <p:cNvGraphicFramePr>
            <a:graphicFrameLocks noGrp="1"/>
          </p:cNvGraphicFramePr>
          <p:nvPr>
            <p:extLst>
              <p:ext uri="{D42A27DB-BD31-4B8C-83A1-F6EECF244321}">
                <p14:modId xmlns:p14="http://schemas.microsoft.com/office/powerpoint/2010/main" val="1883622844"/>
              </p:ext>
            </p:extLst>
          </p:nvPr>
        </p:nvGraphicFramePr>
        <p:xfrm>
          <a:off x="1772459" y="2104263"/>
          <a:ext cx="8127999" cy="148336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3383523770"/>
                    </a:ext>
                  </a:extLst>
                </a:gridCol>
                <a:gridCol w="2709333">
                  <a:extLst>
                    <a:ext uri="{9D8B030D-6E8A-4147-A177-3AD203B41FA5}">
                      <a16:colId xmlns:a16="http://schemas.microsoft.com/office/drawing/2014/main" val="750336484"/>
                    </a:ext>
                  </a:extLst>
                </a:gridCol>
                <a:gridCol w="2709333">
                  <a:extLst>
                    <a:ext uri="{9D8B030D-6E8A-4147-A177-3AD203B41FA5}">
                      <a16:colId xmlns:a16="http://schemas.microsoft.com/office/drawing/2014/main" val="244754438"/>
                    </a:ext>
                  </a:extLst>
                </a:gridCol>
              </a:tblGrid>
              <a:tr h="370840">
                <a:tc>
                  <a:txBody>
                    <a:bodyPr/>
                    <a:lstStyle/>
                    <a:p>
                      <a:r>
                        <a:rPr lang="en-US" dirty="0"/>
                        <a:t>Traffic Agent</a:t>
                      </a:r>
                      <a:endParaRPr lang="en-001" dirty="0"/>
                    </a:p>
                  </a:txBody>
                  <a:tcPr/>
                </a:tc>
                <a:tc>
                  <a:txBody>
                    <a:bodyPr/>
                    <a:lstStyle/>
                    <a:p>
                      <a:r>
                        <a:rPr lang="en-US" dirty="0"/>
                        <a:t>ADE</a:t>
                      </a:r>
                      <a:endParaRPr lang="en-001" dirty="0"/>
                    </a:p>
                  </a:txBody>
                  <a:tcPr/>
                </a:tc>
                <a:tc>
                  <a:txBody>
                    <a:bodyPr/>
                    <a:lstStyle/>
                    <a:p>
                      <a:r>
                        <a:rPr lang="en-US" dirty="0"/>
                        <a:t>FDE</a:t>
                      </a:r>
                      <a:endParaRPr lang="en-001" dirty="0"/>
                    </a:p>
                  </a:txBody>
                  <a:tcPr/>
                </a:tc>
                <a:extLst>
                  <a:ext uri="{0D108BD9-81ED-4DB2-BD59-A6C34878D82A}">
                    <a16:rowId xmlns:a16="http://schemas.microsoft.com/office/drawing/2014/main" val="1075658374"/>
                  </a:ext>
                </a:extLst>
              </a:tr>
              <a:tr h="370840">
                <a:tc>
                  <a:txBody>
                    <a:bodyPr/>
                    <a:lstStyle/>
                    <a:p>
                      <a:r>
                        <a:rPr lang="en-US" dirty="0"/>
                        <a:t>Pedestrian</a:t>
                      </a:r>
                      <a:endParaRPr lang="en-001" dirty="0"/>
                    </a:p>
                  </a:txBody>
                  <a:tcPr/>
                </a:tc>
                <a:tc>
                  <a:txBody>
                    <a:bodyPr/>
                    <a:lstStyle/>
                    <a:p>
                      <a:r>
                        <a:rPr lang="en-001" dirty="0"/>
                        <a:t>1.1427719593048096</a:t>
                      </a:r>
                    </a:p>
                  </a:txBody>
                  <a:tcPr/>
                </a:tc>
                <a:tc>
                  <a:txBody>
                    <a:bodyPr/>
                    <a:lstStyle/>
                    <a:p>
                      <a:r>
                        <a:rPr lang="en-001" dirty="0"/>
                        <a:t>0.9647185802459717 </a:t>
                      </a:r>
                    </a:p>
                  </a:txBody>
                  <a:tcPr/>
                </a:tc>
                <a:extLst>
                  <a:ext uri="{0D108BD9-81ED-4DB2-BD59-A6C34878D82A}">
                    <a16:rowId xmlns:a16="http://schemas.microsoft.com/office/drawing/2014/main" val="1903682302"/>
                  </a:ext>
                </a:extLst>
              </a:tr>
              <a:tr h="370840">
                <a:tc>
                  <a:txBody>
                    <a:bodyPr/>
                    <a:lstStyle/>
                    <a:p>
                      <a:r>
                        <a:rPr lang="en-US" dirty="0"/>
                        <a:t>Bicycle</a:t>
                      </a:r>
                      <a:endParaRPr lang="en-001" dirty="0"/>
                    </a:p>
                  </a:txBody>
                  <a:tcPr/>
                </a:tc>
                <a:tc>
                  <a:txBody>
                    <a:bodyPr/>
                    <a:lstStyle/>
                    <a:p>
                      <a:r>
                        <a:rPr lang="en-001" dirty="0"/>
                        <a:t>1.0993574857711792</a:t>
                      </a:r>
                    </a:p>
                  </a:txBody>
                  <a:tcPr/>
                </a:tc>
                <a:tc>
                  <a:txBody>
                    <a:bodyPr/>
                    <a:lstStyle/>
                    <a:p>
                      <a:r>
                        <a:rPr lang="en-001" dirty="0"/>
                        <a:t>0.9176489114761353</a:t>
                      </a:r>
                    </a:p>
                  </a:txBody>
                  <a:tcPr/>
                </a:tc>
                <a:extLst>
                  <a:ext uri="{0D108BD9-81ED-4DB2-BD59-A6C34878D82A}">
                    <a16:rowId xmlns:a16="http://schemas.microsoft.com/office/drawing/2014/main" val="2384404278"/>
                  </a:ext>
                </a:extLst>
              </a:tr>
              <a:tr h="370840">
                <a:tc>
                  <a:txBody>
                    <a:bodyPr/>
                    <a:lstStyle/>
                    <a:p>
                      <a:r>
                        <a:rPr lang="en-US" dirty="0"/>
                        <a:t>Car</a:t>
                      </a:r>
                      <a:endParaRPr lang="en-001" dirty="0"/>
                    </a:p>
                  </a:txBody>
                  <a:tcPr/>
                </a:tc>
                <a:tc>
                  <a:txBody>
                    <a:bodyPr/>
                    <a:lstStyle/>
                    <a:p>
                      <a:r>
                        <a:rPr lang="en-001" dirty="0"/>
                        <a:t>1.3722141981124878</a:t>
                      </a:r>
                    </a:p>
                  </a:txBody>
                  <a:tcPr/>
                </a:tc>
                <a:tc>
                  <a:txBody>
                    <a:bodyPr/>
                    <a:lstStyle/>
                    <a:p>
                      <a:r>
                        <a:rPr lang="en-001" dirty="0"/>
                        <a:t>1.3418755531311035</a:t>
                      </a:r>
                    </a:p>
                  </a:txBody>
                  <a:tcPr/>
                </a:tc>
                <a:extLst>
                  <a:ext uri="{0D108BD9-81ED-4DB2-BD59-A6C34878D82A}">
                    <a16:rowId xmlns:a16="http://schemas.microsoft.com/office/drawing/2014/main" val="2725942904"/>
                  </a:ext>
                </a:extLst>
              </a:tr>
            </a:tbl>
          </a:graphicData>
        </a:graphic>
      </p:graphicFrame>
    </p:spTree>
    <p:extLst>
      <p:ext uri="{BB962C8B-B14F-4D97-AF65-F5344CB8AC3E}">
        <p14:creationId xmlns:p14="http://schemas.microsoft.com/office/powerpoint/2010/main" val="3429276604"/>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47A449B-F829-9395-A2EF-E2F0B706749A}"/>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Conclusion</a:t>
            </a:r>
          </a:p>
        </p:txBody>
      </p:sp>
      <p:sp>
        <p:nvSpPr>
          <p:cNvPr id="6" name="Date Placeholder 10">
            <a:extLst>
              <a:ext uri="{FF2B5EF4-FFF2-40B4-BE49-F238E27FC236}">
                <a16:creationId xmlns:a16="http://schemas.microsoft.com/office/drawing/2014/main" id="{955D8072-1946-B1C3-C9EF-FF10CB3646E5}"/>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7" name="Footer Placeholder 11">
            <a:extLst>
              <a:ext uri="{FF2B5EF4-FFF2-40B4-BE49-F238E27FC236}">
                <a16:creationId xmlns:a16="http://schemas.microsoft.com/office/drawing/2014/main" id="{2ABECB8A-3AFA-5D83-4E53-20BB15807F3B}"/>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1" name="Slide Number Placeholder 12">
            <a:extLst>
              <a:ext uri="{FF2B5EF4-FFF2-40B4-BE49-F238E27FC236}">
                <a16:creationId xmlns:a16="http://schemas.microsoft.com/office/drawing/2014/main" id="{3A72B64B-D7D8-8EB4-5D8C-B379BA755992}"/>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18</a:t>
            </a:fld>
            <a:endParaRPr lang="en-US" sz="1800" dirty="0"/>
          </a:p>
        </p:txBody>
      </p:sp>
      <p:sp>
        <p:nvSpPr>
          <p:cNvPr id="2" name="TextBox 1">
            <a:extLst>
              <a:ext uri="{FF2B5EF4-FFF2-40B4-BE49-F238E27FC236}">
                <a16:creationId xmlns:a16="http://schemas.microsoft.com/office/drawing/2014/main" id="{1526C3B3-FF60-D2D6-FE5A-423DCC820AF7}"/>
              </a:ext>
            </a:extLst>
          </p:cNvPr>
          <p:cNvSpPr txBox="1"/>
          <p:nvPr/>
        </p:nvSpPr>
        <p:spPr>
          <a:xfrm>
            <a:off x="1358900" y="1951672"/>
            <a:ext cx="9474200" cy="1938992"/>
          </a:xfrm>
          <a:prstGeom prst="rect">
            <a:avLst/>
          </a:prstGeom>
          <a:noFill/>
        </p:spPr>
        <p:txBody>
          <a:bodyPr wrap="square" rtlCol="0">
            <a:spAutoFit/>
          </a:bodyPr>
          <a:lstStyle/>
          <a:p>
            <a:pPr algn="just"/>
            <a:r>
              <a:rPr lang="en-US" sz="2000" dirty="0"/>
              <a:t>In conclusion, we have successfully implemented the existing model and evaluated the results. However, we have identified certain limitations in the existing approach, including the absence of considerations for dynamic motion, turning radius, and driver behavior. To address these shortcomings and enhance the model's capabilities, our proposed model incorporates these crucial characteristics, paving the way for a more comprehensive and accurate solution.</a:t>
            </a:r>
            <a:endParaRPr lang="en-001" sz="2000" dirty="0"/>
          </a:p>
        </p:txBody>
      </p:sp>
    </p:spTree>
    <p:extLst>
      <p:ext uri="{BB962C8B-B14F-4D97-AF65-F5344CB8AC3E}">
        <p14:creationId xmlns:p14="http://schemas.microsoft.com/office/powerpoint/2010/main" val="3482879903"/>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C50BD5A-6330-39F2-B6F5-E2255F50A23A}"/>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Future Work</a:t>
            </a:r>
          </a:p>
        </p:txBody>
      </p:sp>
      <p:sp>
        <p:nvSpPr>
          <p:cNvPr id="6" name="Rectangle: Rounded Corners 5">
            <a:extLst>
              <a:ext uri="{FF2B5EF4-FFF2-40B4-BE49-F238E27FC236}">
                <a16:creationId xmlns:a16="http://schemas.microsoft.com/office/drawing/2014/main" id="{35FBD344-38CB-E419-CE1F-D4304BCC4253}"/>
              </a:ext>
            </a:extLst>
          </p:cNvPr>
          <p:cNvSpPr/>
          <p:nvPr/>
        </p:nvSpPr>
        <p:spPr>
          <a:xfrm>
            <a:off x="1247616" y="1651319"/>
            <a:ext cx="9471184" cy="856705"/>
          </a:xfrm>
          <a:prstGeom prst="round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Apply the Hybrid Model on another Dataset and Observe the result</a:t>
            </a:r>
            <a:endParaRPr lang="en-001" sz="2400" dirty="0">
              <a:solidFill>
                <a:schemeClr val="tx1"/>
              </a:solidFill>
            </a:endParaRPr>
          </a:p>
        </p:txBody>
      </p:sp>
      <p:sp>
        <p:nvSpPr>
          <p:cNvPr id="8" name="Rectangle: Rounded Corners 7">
            <a:extLst>
              <a:ext uri="{FF2B5EF4-FFF2-40B4-BE49-F238E27FC236}">
                <a16:creationId xmlns:a16="http://schemas.microsoft.com/office/drawing/2014/main" id="{FE4519B4-C6CD-84E9-74B5-E4E85FB732E7}"/>
              </a:ext>
            </a:extLst>
          </p:cNvPr>
          <p:cNvSpPr/>
          <p:nvPr/>
        </p:nvSpPr>
        <p:spPr>
          <a:xfrm>
            <a:off x="1247616" y="3125628"/>
            <a:ext cx="9471184" cy="856705"/>
          </a:xfrm>
          <a:prstGeom prst="round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Combine the prediction result of all existing traffic agent and try to give suggestion our vehicle trajectory</a:t>
            </a:r>
            <a:endParaRPr lang="en-001" sz="2400" dirty="0">
              <a:solidFill>
                <a:schemeClr val="tx1"/>
              </a:solidFill>
            </a:endParaRPr>
          </a:p>
        </p:txBody>
      </p:sp>
      <p:sp>
        <p:nvSpPr>
          <p:cNvPr id="11" name="Date Placeholder 10">
            <a:extLst>
              <a:ext uri="{FF2B5EF4-FFF2-40B4-BE49-F238E27FC236}">
                <a16:creationId xmlns:a16="http://schemas.microsoft.com/office/drawing/2014/main" id="{5066B8D6-6C60-8138-1E0A-7485D6286E1D}"/>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12" name="Footer Placeholder 11">
            <a:extLst>
              <a:ext uri="{FF2B5EF4-FFF2-40B4-BE49-F238E27FC236}">
                <a16:creationId xmlns:a16="http://schemas.microsoft.com/office/drawing/2014/main" id="{0F9F2161-E335-AB68-A51F-988C93D0456A}"/>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3" name="Slide Number Placeholder 12">
            <a:extLst>
              <a:ext uri="{FF2B5EF4-FFF2-40B4-BE49-F238E27FC236}">
                <a16:creationId xmlns:a16="http://schemas.microsoft.com/office/drawing/2014/main" id="{82B20FED-322C-08B2-DC1C-F061D17F201E}"/>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19</a:t>
            </a:fld>
            <a:endParaRPr lang="en-US" sz="1800" dirty="0"/>
          </a:p>
        </p:txBody>
      </p:sp>
    </p:spTree>
    <p:extLst>
      <p:ext uri="{BB962C8B-B14F-4D97-AF65-F5344CB8AC3E}">
        <p14:creationId xmlns:p14="http://schemas.microsoft.com/office/powerpoint/2010/main" val="2182481846"/>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83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3F461C4-2421-4ACF-85A5-09B4BC3A3153}"/>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Topic Outline</a:t>
            </a:r>
          </a:p>
        </p:txBody>
      </p:sp>
      <p:sp>
        <p:nvSpPr>
          <p:cNvPr id="3" name="TextBox 2">
            <a:extLst>
              <a:ext uri="{FF2B5EF4-FFF2-40B4-BE49-F238E27FC236}">
                <a16:creationId xmlns:a16="http://schemas.microsoft.com/office/drawing/2014/main" id="{5F4A8CBD-32EF-4B08-99FE-0ABA4998291A}"/>
              </a:ext>
            </a:extLst>
          </p:cNvPr>
          <p:cNvSpPr txBox="1"/>
          <p:nvPr/>
        </p:nvSpPr>
        <p:spPr>
          <a:xfrm>
            <a:off x="1426754" y="1390696"/>
            <a:ext cx="7439891" cy="3785652"/>
          </a:xfrm>
          <a:prstGeom prst="rect">
            <a:avLst/>
          </a:prstGeom>
          <a:noFill/>
        </p:spPr>
        <p:txBody>
          <a:bodyPr wrap="square" rtlCol="0">
            <a:spAutoFit/>
          </a:bodyPr>
          <a:lstStyle/>
          <a:p>
            <a:pPr marL="419100" lvl="0" indent="-285750">
              <a:buClr>
                <a:schemeClr val="dk1"/>
              </a:buClr>
              <a:buSzPts val="1500"/>
              <a:buFont typeface="Wingdings" panose="05000000000000000000" pitchFamily="2" charset="2"/>
              <a:buChar char="q"/>
            </a:pPr>
            <a:r>
              <a:rPr lang="en-US" sz="2400" dirty="0">
                <a:solidFill>
                  <a:schemeClr val="dk1"/>
                </a:solidFill>
                <a:latin typeface="Times New Roman" panose="02020603050405020304" pitchFamily="18" charset="0"/>
                <a:ea typeface="Georgia"/>
                <a:cs typeface="Times New Roman" panose="02020603050405020304" pitchFamily="18" charset="0"/>
                <a:sym typeface="Georgia"/>
              </a:rPr>
              <a:t>Introduction </a:t>
            </a:r>
          </a:p>
          <a:p>
            <a:pPr marL="457200" lvl="0" indent="-323850">
              <a:buClr>
                <a:schemeClr val="dk1"/>
              </a:buClr>
              <a:buSzPts val="1500"/>
              <a:buFont typeface="Georgia"/>
              <a:buChar char="❏"/>
            </a:pPr>
            <a:r>
              <a:rPr lang="en-US" sz="2400" dirty="0">
                <a:solidFill>
                  <a:schemeClr val="dk1"/>
                </a:solidFill>
                <a:latin typeface="Times New Roman" panose="02020603050405020304" pitchFamily="18" charset="0"/>
                <a:ea typeface="Georgia"/>
                <a:cs typeface="Times New Roman" panose="02020603050405020304" pitchFamily="18" charset="0"/>
                <a:sym typeface="Georgia"/>
              </a:rPr>
              <a:t>Literature Review </a:t>
            </a:r>
          </a:p>
          <a:p>
            <a:pPr marL="457200" lvl="0" indent="-323850">
              <a:buClr>
                <a:schemeClr val="dk1"/>
              </a:buClr>
              <a:buSzPts val="1500"/>
              <a:buFont typeface="Georgia"/>
              <a:buChar char="❏"/>
            </a:pPr>
            <a:r>
              <a:rPr lang="en-US" sz="2400" dirty="0">
                <a:solidFill>
                  <a:schemeClr val="dk1"/>
                </a:solidFill>
                <a:latin typeface="Times New Roman" panose="02020603050405020304" pitchFamily="18" charset="0"/>
                <a:ea typeface="Georgia"/>
                <a:cs typeface="Times New Roman" panose="02020603050405020304" pitchFamily="18" charset="0"/>
                <a:sym typeface="Georgia"/>
              </a:rPr>
              <a:t>Challenges</a:t>
            </a:r>
          </a:p>
          <a:p>
            <a:pPr marL="457200" lvl="0" indent="-323850">
              <a:buClr>
                <a:schemeClr val="dk1"/>
              </a:buClr>
              <a:buSzPts val="1500"/>
              <a:buFont typeface="Georgia"/>
              <a:buChar char="❏"/>
            </a:pPr>
            <a:r>
              <a:rPr lang="en-US" sz="2400" dirty="0">
                <a:solidFill>
                  <a:schemeClr val="dk1"/>
                </a:solidFill>
                <a:latin typeface="Times New Roman" panose="02020603050405020304" pitchFamily="18" charset="0"/>
                <a:ea typeface="Georgia"/>
                <a:cs typeface="Times New Roman" panose="02020603050405020304" pitchFamily="18" charset="0"/>
                <a:sym typeface="Georgia"/>
              </a:rPr>
              <a:t>Objectives</a:t>
            </a:r>
          </a:p>
          <a:p>
            <a:pPr marL="457200" indent="-323850">
              <a:buClr>
                <a:schemeClr val="dk1"/>
              </a:buClr>
              <a:buSzPts val="1500"/>
              <a:buFont typeface="Georgia"/>
              <a:buChar char="❏"/>
            </a:pPr>
            <a:r>
              <a:rPr lang="en-US" sz="2400" dirty="0">
                <a:solidFill>
                  <a:schemeClr val="dk1"/>
                </a:solidFill>
                <a:latin typeface="Times New Roman" panose="02020603050405020304" pitchFamily="18" charset="0"/>
                <a:ea typeface="Georgia"/>
                <a:cs typeface="Times New Roman" panose="02020603050405020304" pitchFamily="18" charset="0"/>
                <a:sym typeface="Georgia"/>
              </a:rPr>
              <a:t>Methodology  </a:t>
            </a:r>
          </a:p>
          <a:p>
            <a:pPr marL="457200" lvl="0" indent="-323850">
              <a:buClr>
                <a:schemeClr val="dk1"/>
              </a:buClr>
              <a:buSzPts val="1500"/>
              <a:buFont typeface="Georgia"/>
              <a:buChar char="❏"/>
            </a:pPr>
            <a:r>
              <a:rPr lang="en-US" sz="2400" dirty="0">
                <a:solidFill>
                  <a:schemeClr val="dk1"/>
                </a:solidFill>
                <a:latin typeface="Times New Roman" panose="02020603050405020304" pitchFamily="18" charset="0"/>
                <a:ea typeface="Georgia"/>
                <a:cs typeface="Times New Roman" panose="02020603050405020304" pitchFamily="18" charset="0"/>
                <a:sym typeface="Georgia"/>
              </a:rPr>
              <a:t>Dataset Details</a:t>
            </a:r>
          </a:p>
          <a:p>
            <a:pPr marL="457200" lvl="0" indent="-323850">
              <a:buClr>
                <a:schemeClr val="dk1"/>
              </a:buClr>
              <a:buSzPts val="1500"/>
              <a:buFont typeface="Georgia"/>
              <a:buChar char="❏"/>
            </a:pPr>
            <a:r>
              <a:rPr lang="en-US" sz="2400" dirty="0">
                <a:solidFill>
                  <a:schemeClr val="dk1"/>
                </a:solidFill>
                <a:latin typeface="Times New Roman" panose="02020603050405020304" pitchFamily="18" charset="0"/>
                <a:ea typeface="Georgia"/>
                <a:cs typeface="Times New Roman" panose="02020603050405020304" pitchFamily="18" charset="0"/>
                <a:sym typeface="Georgia"/>
              </a:rPr>
              <a:t>Results</a:t>
            </a:r>
          </a:p>
          <a:p>
            <a:pPr marL="457200" lvl="0" indent="-323850">
              <a:buClr>
                <a:schemeClr val="dk1"/>
              </a:buClr>
              <a:buSzPts val="1500"/>
              <a:buFont typeface="Georgia"/>
              <a:buChar char="❏"/>
            </a:pPr>
            <a:r>
              <a:rPr lang="en-US" sz="2400" dirty="0">
                <a:solidFill>
                  <a:schemeClr val="dk1"/>
                </a:solidFill>
                <a:latin typeface="Times New Roman" panose="02020603050405020304" pitchFamily="18" charset="0"/>
                <a:ea typeface="Georgia"/>
                <a:cs typeface="Times New Roman" panose="02020603050405020304" pitchFamily="18" charset="0"/>
                <a:sym typeface="Georgia"/>
              </a:rPr>
              <a:t>Conclusion</a:t>
            </a:r>
          </a:p>
          <a:p>
            <a:pPr marL="457200" lvl="0" indent="-323850">
              <a:buClr>
                <a:schemeClr val="dk1"/>
              </a:buClr>
              <a:buSzPts val="1500"/>
              <a:buFont typeface="Georgia"/>
              <a:buChar char="❏"/>
            </a:pPr>
            <a:r>
              <a:rPr lang="en-US" sz="2400" dirty="0">
                <a:solidFill>
                  <a:schemeClr val="dk1"/>
                </a:solidFill>
                <a:latin typeface="Times New Roman" panose="02020603050405020304" pitchFamily="18" charset="0"/>
                <a:ea typeface="Georgia"/>
                <a:cs typeface="Times New Roman" panose="02020603050405020304" pitchFamily="18" charset="0"/>
                <a:sym typeface="Georgia"/>
              </a:rPr>
              <a:t>Future Work</a:t>
            </a:r>
          </a:p>
          <a:p>
            <a:pPr marL="457200" lvl="0" indent="-323850">
              <a:buClr>
                <a:schemeClr val="dk1"/>
              </a:buClr>
              <a:buSzPts val="1500"/>
              <a:buFont typeface="Georgia"/>
              <a:buChar char="❏"/>
            </a:pPr>
            <a:r>
              <a:rPr lang="en-US" sz="2400" dirty="0">
                <a:solidFill>
                  <a:schemeClr val="dk1"/>
                </a:solidFill>
                <a:latin typeface="Times New Roman" panose="02020603050405020304" pitchFamily="18" charset="0"/>
                <a:ea typeface="Georgia"/>
                <a:cs typeface="Times New Roman" panose="02020603050405020304" pitchFamily="18" charset="0"/>
                <a:sym typeface="Georgia"/>
              </a:rPr>
              <a:t>References</a:t>
            </a:r>
          </a:p>
        </p:txBody>
      </p:sp>
      <p:sp>
        <p:nvSpPr>
          <p:cNvPr id="5" name="Date Placeholder 10">
            <a:extLst>
              <a:ext uri="{FF2B5EF4-FFF2-40B4-BE49-F238E27FC236}">
                <a16:creationId xmlns:a16="http://schemas.microsoft.com/office/drawing/2014/main" id="{060AE8BB-6CFB-CDC6-AA77-5C4C46A07473}"/>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6" name="Footer Placeholder 11">
            <a:extLst>
              <a:ext uri="{FF2B5EF4-FFF2-40B4-BE49-F238E27FC236}">
                <a16:creationId xmlns:a16="http://schemas.microsoft.com/office/drawing/2014/main" id="{EBD13C07-B0C7-6F27-FF1C-467FD7599F66}"/>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8" name="Slide Number Placeholder 12">
            <a:extLst>
              <a:ext uri="{FF2B5EF4-FFF2-40B4-BE49-F238E27FC236}">
                <a16:creationId xmlns:a16="http://schemas.microsoft.com/office/drawing/2014/main" id="{44ADFF67-CB20-92A8-617E-351314C5424B}"/>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2</a:t>
            </a:fld>
            <a:endParaRPr lang="en-US" sz="1800" dirty="0"/>
          </a:p>
        </p:txBody>
      </p:sp>
    </p:spTree>
    <p:extLst>
      <p:ext uri="{BB962C8B-B14F-4D97-AF65-F5344CB8AC3E}">
        <p14:creationId xmlns:p14="http://schemas.microsoft.com/office/powerpoint/2010/main" val="2426548704"/>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BBC9900-B242-CBD7-59FB-C9C292917987}"/>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References</a:t>
            </a:r>
          </a:p>
        </p:txBody>
      </p:sp>
      <p:sp>
        <p:nvSpPr>
          <p:cNvPr id="6" name="TextBox 5">
            <a:extLst>
              <a:ext uri="{FF2B5EF4-FFF2-40B4-BE49-F238E27FC236}">
                <a16:creationId xmlns:a16="http://schemas.microsoft.com/office/drawing/2014/main" id="{A2ED69FC-729C-1AFE-CD37-7E584480C99F}"/>
              </a:ext>
            </a:extLst>
          </p:cNvPr>
          <p:cNvSpPr txBox="1"/>
          <p:nvPr/>
        </p:nvSpPr>
        <p:spPr>
          <a:xfrm>
            <a:off x="875211" y="1593669"/>
            <a:ext cx="11090366" cy="3970318"/>
          </a:xfrm>
          <a:prstGeom prst="rect">
            <a:avLst/>
          </a:prstGeom>
          <a:noFill/>
        </p:spPr>
        <p:txBody>
          <a:bodyPr wrap="square" rtlCol="0">
            <a:spAutoFit/>
          </a:bodyPr>
          <a:lstStyle/>
          <a:p>
            <a:r>
              <a:rPr lang="en-US" dirty="0"/>
              <a:t>[1]	</a:t>
            </a:r>
            <a:r>
              <a:rPr lang="en-US" dirty="0">
                <a:hlinkClick r:id="rId2"/>
              </a:rPr>
              <a:t>https://c8.alamy.com/comp/2GDM3KX/isometric-city-crossroad-with-cars-road-intersection-traffic-jam-urban-downtown-street-with-transport-and-people-vector-illustration-public-and-private-transport-in-residential-area-2GDM3KX.jpg</a:t>
            </a:r>
            <a:endParaRPr lang="en-US" dirty="0"/>
          </a:p>
          <a:p>
            <a:endParaRPr lang="en-US" dirty="0"/>
          </a:p>
          <a:p>
            <a:r>
              <a:rPr lang="en-US" dirty="0"/>
              <a:t>[2] </a:t>
            </a:r>
            <a:r>
              <a:rPr lang="en-US" dirty="0" err="1"/>
              <a:t>Yuexin</a:t>
            </a:r>
            <a:r>
              <a:rPr lang="en-US" dirty="0"/>
              <a:t> Ma, </a:t>
            </a:r>
            <a:r>
              <a:rPr lang="en-US" dirty="0" err="1"/>
              <a:t>Xinge</a:t>
            </a:r>
            <a:r>
              <a:rPr lang="en-US" dirty="0"/>
              <a:t> Zhu, </a:t>
            </a:r>
            <a:r>
              <a:rPr lang="en-US" dirty="0" err="1"/>
              <a:t>Sibo</a:t>
            </a:r>
            <a:r>
              <a:rPr lang="en-US" dirty="0"/>
              <a:t> Zhang, </a:t>
            </a:r>
            <a:r>
              <a:rPr lang="en-US" dirty="0" err="1"/>
              <a:t>Ruigang</a:t>
            </a:r>
            <a:r>
              <a:rPr lang="en-US" dirty="0"/>
              <a:t> Yang, </a:t>
            </a:r>
            <a:r>
              <a:rPr lang="en-US" dirty="0" err="1"/>
              <a:t>Wenping</a:t>
            </a:r>
            <a:r>
              <a:rPr lang="en-US" dirty="0"/>
              <a:t> Wang, Dinesh Manocha4</a:t>
            </a:r>
          </a:p>
          <a:p>
            <a:endParaRPr lang="en-US" dirty="0"/>
          </a:p>
          <a:p>
            <a:r>
              <a:rPr lang="en-US" dirty="0"/>
              <a:t>[3] </a:t>
            </a:r>
            <a:r>
              <a:rPr lang="en-US" dirty="0" err="1"/>
              <a:t>Chiyu</a:t>
            </a:r>
            <a:r>
              <a:rPr lang="en-US" dirty="0"/>
              <a:t> Dong, </a:t>
            </a:r>
            <a:r>
              <a:rPr lang="en-US" dirty="0" err="1"/>
              <a:t>Yilun</a:t>
            </a:r>
            <a:r>
              <a:rPr lang="en-US" dirty="0"/>
              <a:t> Chen and John M. Dolan</a:t>
            </a:r>
          </a:p>
          <a:p>
            <a:endParaRPr lang="en-US" dirty="0"/>
          </a:p>
          <a:p>
            <a:r>
              <a:rPr lang="en-US" dirty="0"/>
              <a:t>[4] </a:t>
            </a:r>
            <a:r>
              <a:rPr lang="en-US" dirty="0" err="1"/>
              <a:t>Jiacheng</a:t>
            </a:r>
            <a:r>
              <a:rPr lang="en-US" dirty="0"/>
              <a:t> Zhu, </a:t>
            </a:r>
            <a:r>
              <a:rPr lang="en-US" dirty="0" err="1"/>
              <a:t>Shenghao</a:t>
            </a:r>
            <a:r>
              <a:rPr lang="en-US" dirty="0"/>
              <a:t> Qin, </a:t>
            </a:r>
            <a:r>
              <a:rPr lang="en-US" dirty="0" err="1"/>
              <a:t>Wenshuo</a:t>
            </a:r>
            <a:r>
              <a:rPr lang="en-US" dirty="0"/>
              <a:t> Wang, Member, IEEE, and Ding Zhao</a:t>
            </a:r>
          </a:p>
          <a:p>
            <a:endParaRPr lang="en-US" dirty="0"/>
          </a:p>
          <a:p>
            <a:r>
              <a:rPr lang="en-US" dirty="0"/>
              <a:t>[5] </a:t>
            </a:r>
            <a:r>
              <a:rPr lang="en-US" dirty="0">
                <a:hlinkClick r:id="rId3"/>
              </a:rPr>
              <a:t>https://apolloscape.auto/trajectory.html</a:t>
            </a:r>
            <a:endParaRPr lang="en-US" dirty="0"/>
          </a:p>
          <a:p>
            <a:endParaRPr lang="en-US" dirty="0"/>
          </a:p>
          <a:p>
            <a:r>
              <a:rPr lang="en-US" dirty="0"/>
              <a:t>[6] </a:t>
            </a:r>
            <a:r>
              <a:rPr lang="en-US" dirty="0">
                <a:hlinkClick r:id="rId4"/>
              </a:rPr>
              <a:t>https://gamma.umd.edu/researchdirections/autonomousdriving/trafdataset</a:t>
            </a:r>
            <a:endParaRPr lang="en-US" dirty="0"/>
          </a:p>
          <a:p>
            <a:endParaRPr lang="en-US" dirty="0"/>
          </a:p>
        </p:txBody>
      </p:sp>
      <p:sp>
        <p:nvSpPr>
          <p:cNvPr id="7" name="Date Placeholder 10">
            <a:extLst>
              <a:ext uri="{FF2B5EF4-FFF2-40B4-BE49-F238E27FC236}">
                <a16:creationId xmlns:a16="http://schemas.microsoft.com/office/drawing/2014/main" id="{3BD45CA8-724E-26A1-4B6B-68D4CDE7F8A9}"/>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8" name="Footer Placeholder 11">
            <a:extLst>
              <a:ext uri="{FF2B5EF4-FFF2-40B4-BE49-F238E27FC236}">
                <a16:creationId xmlns:a16="http://schemas.microsoft.com/office/drawing/2014/main" id="{BE70989A-BCDE-73EF-F87D-E4C0A524C13A}"/>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9" name="Slide Number Placeholder 12">
            <a:extLst>
              <a:ext uri="{FF2B5EF4-FFF2-40B4-BE49-F238E27FC236}">
                <a16:creationId xmlns:a16="http://schemas.microsoft.com/office/drawing/2014/main" id="{A58957E6-35D2-9D48-23A1-CE167A927EB9}"/>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20</a:t>
            </a:fld>
            <a:endParaRPr lang="en-US" sz="1800" dirty="0"/>
          </a:p>
        </p:txBody>
      </p:sp>
    </p:spTree>
    <p:extLst>
      <p:ext uri="{BB962C8B-B14F-4D97-AF65-F5344CB8AC3E}">
        <p14:creationId xmlns:p14="http://schemas.microsoft.com/office/powerpoint/2010/main" val="1661916933"/>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352F35A-3CB1-954E-CF0F-B7BE140D89ED}"/>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0633B2D2-CF8C-8E5F-2BC9-66053261767E}"/>
              </a:ext>
            </a:extLst>
          </p:cNvPr>
          <p:cNvSpPr txBox="1"/>
          <p:nvPr/>
        </p:nvSpPr>
        <p:spPr>
          <a:xfrm>
            <a:off x="3386671" y="2409039"/>
            <a:ext cx="7602583" cy="1569660"/>
          </a:xfrm>
          <a:prstGeom prst="rect">
            <a:avLst/>
          </a:prstGeom>
          <a:noFill/>
        </p:spPr>
        <p:txBody>
          <a:bodyPr wrap="square" rtlCol="0">
            <a:spAutoFit/>
          </a:bodyPr>
          <a:lstStyle/>
          <a:p>
            <a:r>
              <a:rPr lang="en-US" sz="9600" dirty="0"/>
              <a:t>Thank You</a:t>
            </a:r>
            <a:endParaRPr lang="en-001" sz="9600" dirty="0"/>
          </a:p>
        </p:txBody>
      </p:sp>
      <p:sp>
        <p:nvSpPr>
          <p:cNvPr id="7" name="Date Placeholder 10">
            <a:extLst>
              <a:ext uri="{FF2B5EF4-FFF2-40B4-BE49-F238E27FC236}">
                <a16:creationId xmlns:a16="http://schemas.microsoft.com/office/drawing/2014/main" id="{2479181A-4514-E99D-8A58-25199F8DCA83}"/>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8" name="Footer Placeholder 11">
            <a:extLst>
              <a:ext uri="{FF2B5EF4-FFF2-40B4-BE49-F238E27FC236}">
                <a16:creationId xmlns:a16="http://schemas.microsoft.com/office/drawing/2014/main" id="{4DEF76B8-F7CC-1B8A-3943-59858739C737}"/>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9" name="Slide Number Placeholder 12">
            <a:extLst>
              <a:ext uri="{FF2B5EF4-FFF2-40B4-BE49-F238E27FC236}">
                <a16:creationId xmlns:a16="http://schemas.microsoft.com/office/drawing/2014/main" id="{2B45591F-7621-345B-BDB4-CF9A2E5C85F7}"/>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21</a:t>
            </a:fld>
            <a:endParaRPr lang="en-US" sz="1800" dirty="0"/>
          </a:p>
        </p:txBody>
      </p:sp>
    </p:spTree>
    <p:extLst>
      <p:ext uri="{BB962C8B-B14F-4D97-AF65-F5344CB8AC3E}">
        <p14:creationId xmlns:p14="http://schemas.microsoft.com/office/powerpoint/2010/main" val="479293435"/>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B0F4144-DBA9-EC5F-E413-409BFFBAE50E}"/>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64FE0827-3D19-7C21-F466-BBE437229B94}"/>
              </a:ext>
            </a:extLst>
          </p:cNvPr>
          <p:cNvSpPr txBox="1"/>
          <p:nvPr/>
        </p:nvSpPr>
        <p:spPr>
          <a:xfrm>
            <a:off x="4745208" y="2487417"/>
            <a:ext cx="4150598" cy="1569660"/>
          </a:xfrm>
          <a:prstGeom prst="rect">
            <a:avLst/>
          </a:prstGeom>
          <a:noFill/>
        </p:spPr>
        <p:txBody>
          <a:bodyPr wrap="square" rtlCol="0">
            <a:spAutoFit/>
          </a:bodyPr>
          <a:lstStyle/>
          <a:p>
            <a:r>
              <a:rPr lang="en-US" sz="9600" dirty="0"/>
              <a:t>Q/A</a:t>
            </a:r>
            <a:endParaRPr lang="en-001" sz="9600" dirty="0"/>
          </a:p>
        </p:txBody>
      </p:sp>
      <p:sp>
        <p:nvSpPr>
          <p:cNvPr id="7" name="Date Placeholder 10">
            <a:extLst>
              <a:ext uri="{FF2B5EF4-FFF2-40B4-BE49-F238E27FC236}">
                <a16:creationId xmlns:a16="http://schemas.microsoft.com/office/drawing/2014/main" id="{6ED01A34-BDD2-A71E-56DF-343C02F8C3B0}"/>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8" name="Footer Placeholder 11">
            <a:extLst>
              <a:ext uri="{FF2B5EF4-FFF2-40B4-BE49-F238E27FC236}">
                <a16:creationId xmlns:a16="http://schemas.microsoft.com/office/drawing/2014/main" id="{EBB23BA3-BE41-4E86-899A-074C25FBF190}"/>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9" name="Slide Number Placeholder 12">
            <a:extLst>
              <a:ext uri="{FF2B5EF4-FFF2-40B4-BE49-F238E27FC236}">
                <a16:creationId xmlns:a16="http://schemas.microsoft.com/office/drawing/2014/main" id="{5D8CA390-179E-F06D-F675-5DFD47934999}"/>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22</a:t>
            </a:fld>
            <a:endParaRPr lang="en-US" sz="1800" dirty="0"/>
          </a:p>
        </p:txBody>
      </p:sp>
    </p:spTree>
    <p:extLst>
      <p:ext uri="{BB962C8B-B14F-4D97-AF65-F5344CB8AC3E}">
        <p14:creationId xmlns:p14="http://schemas.microsoft.com/office/powerpoint/2010/main" val="200043639"/>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7E43483-A08F-C38A-06D6-6D1BBE613566}"/>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Introduction</a:t>
            </a:r>
          </a:p>
        </p:txBody>
      </p:sp>
      <p:sp>
        <p:nvSpPr>
          <p:cNvPr id="11" name="TextBox 10">
            <a:extLst>
              <a:ext uri="{FF2B5EF4-FFF2-40B4-BE49-F238E27FC236}">
                <a16:creationId xmlns:a16="http://schemas.microsoft.com/office/drawing/2014/main" id="{37462923-4CA7-1815-E915-5D4685AE5AC2}"/>
              </a:ext>
            </a:extLst>
          </p:cNvPr>
          <p:cNvSpPr txBox="1"/>
          <p:nvPr/>
        </p:nvSpPr>
        <p:spPr>
          <a:xfrm>
            <a:off x="382461" y="1018673"/>
            <a:ext cx="11400235" cy="1569660"/>
          </a:xfrm>
          <a:prstGeom prst="rect">
            <a:avLst/>
          </a:prstGeom>
          <a:noFill/>
        </p:spPr>
        <p:txBody>
          <a:bodyPr wrap="square" rtlCol="0">
            <a:spAutoFit/>
          </a:bodyPr>
          <a:lstStyle/>
          <a:p>
            <a:pPr marL="285750" indent="-285750" algn="just">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Trajectory refers to a path that a vehicle moves through space over time.</a:t>
            </a:r>
          </a:p>
          <a:p>
            <a:pPr marL="285750" indent="-285750" algn="just">
              <a:buFont typeface="Wingdings" panose="05000000000000000000" pitchFamily="2" charset="2"/>
              <a:buChar char="q"/>
            </a:pPr>
            <a:endParaRPr lang="en-US" sz="2400"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For of an autonomous vehicle, trajectory not only the route but also it’s motion—speed, acceleration, and direction etc.</a:t>
            </a:r>
          </a:p>
        </p:txBody>
      </p:sp>
      <p:sp>
        <p:nvSpPr>
          <p:cNvPr id="15" name="TextBox 14">
            <a:extLst>
              <a:ext uri="{FF2B5EF4-FFF2-40B4-BE49-F238E27FC236}">
                <a16:creationId xmlns:a16="http://schemas.microsoft.com/office/drawing/2014/main" id="{61DBFC37-95F7-DBB1-AB0A-C381A48D7B33}"/>
              </a:ext>
            </a:extLst>
          </p:cNvPr>
          <p:cNvSpPr txBox="1"/>
          <p:nvPr/>
        </p:nvSpPr>
        <p:spPr>
          <a:xfrm>
            <a:off x="3989355" y="5432342"/>
            <a:ext cx="4186445" cy="338554"/>
          </a:xfrm>
          <a:prstGeom prst="rect">
            <a:avLst/>
          </a:prstGeom>
          <a:noFill/>
        </p:spPr>
        <p:txBody>
          <a:bodyPr wrap="square" rtlCol="0">
            <a:spAutoFit/>
          </a:bodyPr>
          <a:lstStyle/>
          <a:p>
            <a:r>
              <a:rPr lang="en-US" sz="1600" dirty="0"/>
              <a:t>Fig – 1: Some trajectories of various vehicle [5]</a:t>
            </a:r>
            <a:endParaRPr lang="en-001" sz="1600" dirty="0"/>
          </a:p>
        </p:txBody>
      </p:sp>
      <p:pic>
        <p:nvPicPr>
          <p:cNvPr id="4" name="Picture 3" descr="A car and bicycle in front of a building&#10;&#10;Description automatically generated">
            <a:extLst>
              <a:ext uri="{FF2B5EF4-FFF2-40B4-BE49-F238E27FC236}">
                <a16:creationId xmlns:a16="http://schemas.microsoft.com/office/drawing/2014/main" id="{D4509A06-45C0-7393-17BF-050FE14934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4355" y="3074946"/>
            <a:ext cx="3562832" cy="2007062"/>
          </a:xfrm>
          <a:prstGeom prst="rect">
            <a:avLst/>
          </a:prstGeom>
        </p:spPr>
      </p:pic>
      <p:pic>
        <p:nvPicPr>
          <p:cNvPr id="6" name="Picture 5" descr="A group of people on a road&#10;&#10;Description automatically generated">
            <a:extLst>
              <a:ext uri="{FF2B5EF4-FFF2-40B4-BE49-F238E27FC236}">
                <a16:creationId xmlns:a16="http://schemas.microsoft.com/office/drawing/2014/main" id="{57EC4594-FFDD-0B5D-0B31-51BE3D1A06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36133" y="3074946"/>
            <a:ext cx="3562832" cy="2007062"/>
          </a:xfrm>
          <a:prstGeom prst="rect">
            <a:avLst/>
          </a:prstGeom>
        </p:spPr>
      </p:pic>
      <p:sp>
        <p:nvSpPr>
          <p:cNvPr id="10" name="Date Placeholder 10">
            <a:extLst>
              <a:ext uri="{FF2B5EF4-FFF2-40B4-BE49-F238E27FC236}">
                <a16:creationId xmlns:a16="http://schemas.microsoft.com/office/drawing/2014/main" id="{D964E19D-C278-EF50-2D5E-EB6D679775AE}"/>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12" name="Footer Placeholder 11">
            <a:extLst>
              <a:ext uri="{FF2B5EF4-FFF2-40B4-BE49-F238E27FC236}">
                <a16:creationId xmlns:a16="http://schemas.microsoft.com/office/drawing/2014/main" id="{73C3BB24-25F4-10FC-6258-36473170E99E}"/>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4" name="Slide Number Placeholder 12">
            <a:extLst>
              <a:ext uri="{FF2B5EF4-FFF2-40B4-BE49-F238E27FC236}">
                <a16:creationId xmlns:a16="http://schemas.microsoft.com/office/drawing/2014/main" id="{B0F8D79B-45B8-2361-3B8C-41E3DB7CFD7F}"/>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3</a:t>
            </a:fld>
            <a:endParaRPr lang="en-US" sz="1800" dirty="0"/>
          </a:p>
        </p:txBody>
      </p:sp>
    </p:spTree>
    <p:extLst>
      <p:ext uri="{BB962C8B-B14F-4D97-AF65-F5344CB8AC3E}">
        <p14:creationId xmlns:p14="http://schemas.microsoft.com/office/powerpoint/2010/main" val="3544231826"/>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7999A98-CD73-E886-AD8C-CC791524F172}"/>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Introduction (CONT’D)</a:t>
            </a:r>
          </a:p>
        </p:txBody>
      </p:sp>
      <p:sp>
        <p:nvSpPr>
          <p:cNvPr id="6" name="TextBox 5">
            <a:extLst>
              <a:ext uri="{FF2B5EF4-FFF2-40B4-BE49-F238E27FC236}">
                <a16:creationId xmlns:a16="http://schemas.microsoft.com/office/drawing/2014/main" id="{ABBACE9D-AFAD-1F63-1AE2-B809B33B6FAE}"/>
              </a:ext>
            </a:extLst>
          </p:cNvPr>
          <p:cNvSpPr txBox="1"/>
          <p:nvPr/>
        </p:nvSpPr>
        <p:spPr>
          <a:xfrm>
            <a:off x="669844" y="1161584"/>
            <a:ext cx="10446648" cy="1200329"/>
          </a:xfrm>
          <a:prstGeom prst="rect">
            <a:avLst/>
          </a:prstGeom>
          <a:noFill/>
        </p:spPr>
        <p:txBody>
          <a:bodyPr wrap="square" rtlCol="0">
            <a:spAutoFit/>
          </a:bodyPr>
          <a:lstStyle/>
          <a:p>
            <a:pPr marL="285750" indent="-285750" algn="just">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Mixed traffic environment consists of different types of road users, such as pedestrians, bicycles, motorcycles, cars, and buses, share the same space and interact with each other.</a:t>
            </a:r>
          </a:p>
        </p:txBody>
      </p:sp>
      <p:pic>
        <p:nvPicPr>
          <p:cNvPr id="8" name="Picture 7">
            <a:extLst>
              <a:ext uri="{FF2B5EF4-FFF2-40B4-BE49-F238E27FC236}">
                <a16:creationId xmlns:a16="http://schemas.microsoft.com/office/drawing/2014/main" id="{E4B09CDA-9D77-01A7-BB20-CAE79853F91D}"/>
              </a:ext>
            </a:extLst>
          </p:cNvPr>
          <p:cNvPicPr>
            <a:picLocks noChangeAspect="1"/>
          </p:cNvPicPr>
          <p:nvPr/>
        </p:nvPicPr>
        <p:blipFill>
          <a:blip r:embed="rId2"/>
          <a:stretch>
            <a:fillRect/>
          </a:stretch>
        </p:blipFill>
        <p:spPr>
          <a:xfrm>
            <a:off x="3684598" y="2419931"/>
            <a:ext cx="4822804" cy="3224234"/>
          </a:xfrm>
          <a:prstGeom prst="rect">
            <a:avLst/>
          </a:prstGeom>
        </p:spPr>
      </p:pic>
      <p:sp>
        <p:nvSpPr>
          <p:cNvPr id="9" name="TextBox 8">
            <a:extLst>
              <a:ext uri="{FF2B5EF4-FFF2-40B4-BE49-F238E27FC236}">
                <a16:creationId xmlns:a16="http://schemas.microsoft.com/office/drawing/2014/main" id="{62172166-3D87-C10E-2D46-15DAE3690CDC}"/>
              </a:ext>
            </a:extLst>
          </p:cNvPr>
          <p:cNvSpPr txBox="1"/>
          <p:nvPr/>
        </p:nvSpPr>
        <p:spPr>
          <a:xfrm>
            <a:off x="4433851" y="5713421"/>
            <a:ext cx="4186445" cy="338554"/>
          </a:xfrm>
          <a:prstGeom prst="rect">
            <a:avLst/>
          </a:prstGeom>
          <a:noFill/>
        </p:spPr>
        <p:txBody>
          <a:bodyPr wrap="square" rtlCol="0">
            <a:spAutoFit/>
          </a:bodyPr>
          <a:lstStyle/>
          <a:p>
            <a:r>
              <a:rPr lang="en-US" sz="1600" dirty="0"/>
              <a:t>Fig – 2: Mixed Traffic Environment [1]</a:t>
            </a:r>
            <a:endParaRPr lang="en-001" sz="1600" dirty="0"/>
          </a:p>
        </p:txBody>
      </p:sp>
      <p:sp>
        <p:nvSpPr>
          <p:cNvPr id="10" name="Date Placeholder 10">
            <a:extLst>
              <a:ext uri="{FF2B5EF4-FFF2-40B4-BE49-F238E27FC236}">
                <a16:creationId xmlns:a16="http://schemas.microsoft.com/office/drawing/2014/main" id="{D58D763C-F69B-EAF2-7EB8-B16960C9D0DE}"/>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11" name="Footer Placeholder 11">
            <a:extLst>
              <a:ext uri="{FF2B5EF4-FFF2-40B4-BE49-F238E27FC236}">
                <a16:creationId xmlns:a16="http://schemas.microsoft.com/office/drawing/2014/main" id="{65C858DD-D918-FC6D-89E8-582E739EE5FE}"/>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2" name="Slide Number Placeholder 12">
            <a:extLst>
              <a:ext uri="{FF2B5EF4-FFF2-40B4-BE49-F238E27FC236}">
                <a16:creationId xmlns:a16="http://schemas.microsoft.com/office/drawing/2014/main" id="{49B82D66-5287-4927-14E4-3CB603C23CFB}"/>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4</a:t>
            </a:fld>
            <a:endParaRPr lang="en-US" sz="1800" dirty="0"/>
          </a:p>
        </p:txBody>
      </p:sp>
    </p:spTree>
    <p:extLst>
      <p:ext uri="{BB962C8B-B14F-4D97-AF65-F5344CB8AC3E}">
        <p14:creationId xmlns:p14="http://schemas.microsoft.com/office/powerpoint/2010/main" val="607105443"/>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7A4A6C1-A1AF-17A6-38B1-C863586E0916}"/>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Literature Review</a:t>
            </a:r>
          </a:p>
        </p:txBody>
      </p:sp>
      <p:sp>
        <p:nvSpPr>
          <p:cNvPr id="12" name="TextBox 11">
            <a:extLst>
              <a:ext uri="{FF2B5EF4-FFF2-40B4-BE49-F238E27FC236}">
                <a16:creationId xmlns:a16="http://schemas.microsoft.com/office/drawing/2014/main" id="{57AB10AA-44D7-FF1F-FE0C-B6993F92AB07}"/>
              </a:ext>
            </a:extLst>
          </p:cNvPr>
          <p:cNvSpPr txBox="1"/>
          <p:nvPr/>
        </p:nvSpPr>
        <p:spPr>
          <a:xfrm>
            <a:off x="367937" y="1045028"/>
            <a:ext cx="11456126" cy="1354217"/>
          </a:xfrm>
          <a:prstGeom prst="rect">
            <a:avLst/>
          </a:prstGeom>
          <a:noFill/>
        </p:spPr>
        <p:txBody>
          <a:bodyPr wrap="square" rtlCol="0">
            <a:spAutoFit/>
          </a:bodyPr>
          <a:lstStyle/>
          <a:p>
            <a:r>
              <a:rPr lang="en-US" sz="3200" b="1" i="0" dirty="0" err="1">
                <a:solidFill>
                  <a:srgbClr val="000000"/>
                </a:solidFill>
                <a:effectLst/>
                <a:latin typeface="Times New Roman" panose="02020603050405020304" pitchFamily="18" charset="0"/>
                <a:cs typeface="Times New Roman" panose="02020603050405020304" pitchFamily="18" charset="0"/>
              </a:rPr>
              <a:t>TrafficPredict</a:t>
            </a:r>
            <a:r>
              <a:rPr lang="en-US" sz="3200" b="1" i="0" dirty="0">
                <a:solidFill>
                  <a:srgbClr val="000000"/>
                </a:solidFill>
                <a:effectLst/>
                <a:latin typeface="Times New Roman" panose="02020603050405020304" pitchFamily="18" charset="0"/>
                <a:cs typeface="Times New Roman" panose="02020603050405020304" pitchFamily="18" charset="0"/>
              </a:rPr>
              <a:t>: Trajectory Prediction for Heterogeneous Traffic-Agents</a:t>
            </a:r>
            <a:r>
              <a:rPr lang="en-US" sz="32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[2]</a:t>
            </a:r>
            <a:br>
              <a:rPr lang="en-US" dirty="0"/>
            </a:br>
            <a:endParaRPr lang="en-001" dirty="0"/>
          </a:p>
        </p:txBody>
      </p:sp>
      <p:sp>
        <p:nvSpPr>
          <p:cNvPr id="14" name="Google Shape;113;p18">
            <a:extLst>
              <a:ext uri="{FF2B5EF4-FFF2-40B4-BE49-F238E27FC236}">
                <a16:creationId xmlns:a16="http://schemas.microsoft.com/office/drawing/2014/main" id="{7AC8D4F0-5B26-FE0C-13BB-2A986B6EE46A}"/>
              </a:ext>
            </a:extLst>
          </p:cNvPr>
          <p:cNvSpPr txBox="1"/>
          <p:nvPr/>
        </p:nvSpPr>
        <p:spPr>
          <a:xfrm>
            <a:off x="662319" y="2067432"/>
            <a:ext cx="11161744" cy="3785621"/>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n-US" sz="2800" b="1" dirty="0">
                <a:latin typeface="Times New Roman" panose="02020603050405020304" pitchFamily="18" charset="0"/>
                <a:cs typeface="Times New Roman" panose="02020603050405020304" pitchFamily="18" charset="0"/>
              </a:rPr>
              <a:t>Performances</a:t>
            </a:r>
            <a:r>
              <a:rPr lang="en-GB" sz="2800" b="1" dirty="0">
                <a:solidFill>
                  <a:srgbClr val="4C1130"/>
                </a:solidFill>
                <a:latin typeface="Times New Roman" panose="02020603050405020304" pitchFamily="18" charset="0"/>
                <a:ea typeface="Roboto" panose="02000000000000000000"/>
                <a:cs typeface="Times New Roman" panose="02020603050405020304" pitchFamily="18" charset="0"/>
                <a:sym typeface="Roboto" panose="02000000000000000000"/>
              </a:rPr>
              <a:t>:</a:t>
            </a:r>
            <a:endParaRPr sz="2800" b="1" dirty="0">
              <a:solidFill>
                <a:srgbClr val="4C1130"/>
              </a:solidFill>
              <a:latin typeface="Times New Roman" panose="02020603050405020304" pitchFamily="18" charset="0"/>
              <a:ea typeface="Roboto" panose="02000000000000000000"/>
              <a:cs typeface="Times New Roman" panose="02020603050405020304" pitchFamily="18" charset="0"/>
              <a:sym typeface="Roboto" panose="02000000000000000000"/>
            </a:endParaRPr>
          </a:p>
          <a:p>
            <a:pPr marL="457200" lvl="0" indent="-311150" algn="just" rtl="0">
              <a:lnSpc>
                <a:spcPct val="150000"/>
              </a:lnSpc>
              <a:spcBef>
                <a:spcPts val="0"/>
              </a:spcBef>
              <a:spcAft>
                <a:spcPts val="0"/>
              </a:spcAft>
              <a:buSzPts val="1300"/>
              <a:buFont typeface="Roboto" panose="02000000000000000000"/>
              <a:buChar char="➢"/>
            </a:pPr>
            <a:r>
              <a:rPr lang="en-US" sz="2000" dirty="0">
                <a:latin typeface="Times New Roman" panose="02020603050405020304" pitchFamily="18" charset="0"/>
                <a:ea typeface="Roboto" panose="02000000000000000000"/>
                <a:cs typeface="Times New Roman" panose="02020603050405020304" pitchFamily="18" charset="0"/>
                <a:sym typeface="Roboto" panose="02000000000000000000"/>
              </a:rPr>
              <a:t>Using previous state-of-the-art approaches in accuracy for trajectory prediction in heterogeneous traffic</a:t>
            </a:r>
          </a:p>
          <a:p>
            <a:pPr marL="457200" lvl="0" indent="-311150" algn="just" rtl="0">
              <a:lnSpc>
                <a:spcPct val="150000"/>
              </a:lnSpc>
              <a:spcBef>
                <a:spcPts val="0"/>
              </a:spcBef>
              <a:spcAft>
                <a:spcPts val="0"/>
              </a:spcAft>
              <a:buSzPts val="1300"/>
              <a:buFont typeface="Roboto" panose="02000000000000000000"/>
              <a:buChar char="➢"/>
            </a:pPr>
            <a:r>
              <a:rPr lang="en-US" sz="2000" dirty="0">
                <a:latin typeface="Times New Roman" panose="02020603050405020304" pitchFamily="18" charset="0"/>
                <a:ea typeface="Roboto" panose="02000000000000000000"/>
                <a:cs typeface="Times New Roman" panose="02020603050405020304" pitchFamily="18" charset="0"/>
                <a:sym typeface="Roboto" panose="02000000000000000000"/>
              </a:rPr>
              <a:t>Offer real-time performance without assumptions about traffic conditions or the number of agents. </a:t>
            </a:r>
          </a:p>
          <a:p>
            <a:pPr marL="146050" lvl="0" algn="just" rtl="0">
              <a:lnSpc>
                <a:spcPct val="150000"/>
              </a:lnSpc>
              <a:spcBef>
                <a:spcPts val="0"/>
              </a:spcBef>
              <a:spcAft>
                <a:spcPts val="0"/>
              </a:spcAft>
              <a:buSzPts val="1300"/>
            </a:pPr>
            <a:r>
              <a:rPr lang="en-US" sz="2800" b="1" dirty="0">
                <a:latin typeface="Times New Roman" panose="02020603050405020304" pitchFamily="18" charset="0"/>
                <a:cs typeface="Times New Roman" panose="02020603050405020304" pitchFamily="18" charset="0"/>
              </a:rPr>
              <a:t>Limitations</a:t>
            </a:r>
            <a:r>
              <a:rPr lang="en-GB" sz="2800" b="1" dirty="0">
                <a:solidFill>
                  <a:srgbClr val="4C1130"/>
                </a:solidFill>
                <a:latin typeface="Times New Roman" panose="02020603050405020304" pitchFamily="18" charset="0"/>
                <a:ea typeface="Roboto" panose="02000000000000000000"/>
                <a:cs typeface="Times New Roman" panose="02020603050405020304" pitchFamily="18" charset="0"/>
                <a:sym typeface="Roboto" panose="02000000000000000000"/>
              </a:rPr>
              <a:t>:</a:t>
            </a:r>
          </a:p>
          <a:p>
            <a:pPr marL="457200" lvl="0" indent="-311150" algn="just" rtl="0">
              <a:lnSpc>
                <a:spcPct val="150000"/>
              </a:lnSpc>
              <a:spcBef>
                <a:spcPts val="0"/>
              </a:spcBef>
              <a:spcAft>
                <a:spcPts val="0"/>
              </a:spcAft>
              <a:buSzPts val="1300"/>
              <a:buFont typeface="Roboto" panose="02000000000000000000"/>
              <a:buChar char="➢"/>
            </a:pPr>
            <a:r>
              <a:rPr lang="en-US" sz="2000" dirty="0">
                <a:latin typeface="Times New Roman" panose="02020603050405020304" pitchFamily="18" charset="0"/>
                <a:ea typeface="Roboto" panose="02000000000000000000"/>
                <a:cs typeface="Times New Roman" panose="02020603050405020304" pitchFamily="18" charset="0"/>
                <a:sym typeface="Roboto" panose="02000000000000000000"/>
              </a:rPr>
              <a:t>The accuracy varies with traffic conditions and the historical data available.</a:t>
            </a:r>
          </a:p>
          <a:p>
            <a:pPr marL="457200" lvl="0" indent="-311150" algn="just" rtl="0">
              <a:lnSpc>
                <a:spcPct val="150000"/>
              </a:lnSpc>
              <a:spcBef>
                <a:spcPts val="0"/>
              </a:spcBef>
              <a:spcAft>
                <a:spcPts val="0"/>
              </a:spcAft>
              <a:buSzPts val="1300"/>
              <a:buFont typeface="Roboto" panose="02000000000000000000"/>
              <a:buChar char="➢"/>
            </a:pPr>
            <a:r>
              <a:rPr lang="en-US" sz="2000" dirty="0">
                <a:latin typeface="Times New Roman" panose="02020603050405020304" pitchFamily="18" charset="0"/>
                <a:ea typeface="Roboto" panose="02000000000000000000"/>
                <a:cs typeface="Times New Roman" panose="02020603050405020304" pitchFamily="18" charset="0"/>
                <a:sym typeface="Roboto" panose="02000000000000000000"/>
              </a:rPr>
              <a:t>Future improvements will consider additional constraints such as lane directions, traffic signals, and rules.</a:t>
            </a:r>
          </a:p>
        </p:txBody>
      </p:sp>
      <p:sp>
        <p:nvSpPr>
          <p:cNvPr id="9" name="Date Placeholder 10">
            <a:extLst>
              <a:ext uri="{FF2B5EF4-FFF2-40B4-BE49-F238E27FC236}">
                <a16:creationId xmlns:a16="http://schemas.microsoft.com/office/drawing/2014/main" id="{4464F20A-183A-2C2F-17A3-E710FB605C0D}"/>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10" name="Footer Placeholder 11">
            <a:extLst>
              <a:ext uri="{FF2B5EF4-FFF2-40B4-BE49-F238E27FC236}">
                <a16:creationId xmlns:a16="http://schemas.microsoft.com/office/drawing/2014/main" id="{FCFE3E27-AC1A-41D3-F058-810EDABD9851}"/>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1" name="Slide Number Placeholder 12">
            <a:extLst>
              <a:ext uri="{FF2B5EF4-FFF2-40B4-BE49-F238E27FC236}">
                <a16:creationId xmlns:a16="http://schemas.microsoft.com/office/drawing/2014/main" id="{2FE989F1-6C0E-A901-2822-A578384F4371}"/>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5</a:t>
            </a:fld>
            <a:endParaRPr lang="en-US" sz="1800" dirty="0"/>
          </a:p>
        </p:txBody>
      </p:sp>
    </p:spTree>
    <p:extLst>
      <p:ext uri="{BB962C8B-B14F-4D97-AF65-F5344CB8AC3E}">
        <p14:creationId xmlns:p14="http://schemas.microsoft.com/office/powerpoint/2010/main" val="788291555"/>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CD940D4-928A-9C43-1A5F-4DA01FA375A3}"/>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Literature Review (CONT’D)</a:t>
            </a:r>
          </a:p>
        </p:txBody>
      </p:sp>
      <p:sp>
        <p:nvSpPr>
          <p:cNvPr id="6" name="TextBox 5">
            <a:extLst>
              <a:ext uri="{FF2B5EF4-FFF2-40B4-BE49-F238E27FC236}">
                <a16:creationId xmlns:a16="http://schemas.microsoft.com/office/drawing/2014/main" id="{7428868D-F014-921F-3733-44CEF809EB43}"/>
              </a:ext>
            </a:extLst>
          </p:cNvPr>
          <p:cNvSpPr txBox="1"/>
          <p:nvPr/>
        </p:nvSpPr>
        <p:spPr>
          <a:xfrm>
            <a:off x="367937" y="1045028"/>
            <a:ext cx="11456126" cy="1354217"/>
          </a:xfrm>
          <a:prstGeom prst="rect">
            <a:avLst/>
          </a:prstGeom>
          <a:noFill/>
        </p:spPr>
        <p:txBody>
          <a:bodyPr wrap="square" rtlCol="0">
            <a:spAutoFit/>
          </a:bodyPr>
          <a:lstStyle/>
          <a:p>
            <a:r>
              <a:rPr lang="en-US" sz="3200" b="1" i="0" dirty="0">
                <a:solidFill>
                  <a:srgbClr val="000000"/>
                </a:solidFill>
                <a:effectLst/>
                <a:latin typeface="Times New Roman" panose="02020603050405020304" pitchFamily="18" charset="0"/>
                <a:cs typeface="Times New Roman" panose="02020603050405020304" pitchFamily="18" charset="0"/>
              </a:rPr>
              <a:t>Interactive Trajectory Prediction for Autonomous Driving via</a:t>
            </a:r>
          </a:p>
          <a:p>
            <a:r>
              <a:rPr lang="en-US" sz="3200" b="1" i="0" dirty="0">
                <a:solidFill>
                  <a:srgbClr val="000000"/>
                </a:solidFill>
                <a:effectLst/>
                <a:latin typeface="Times New Roman" panose="02020603050405020304" pitchFamily="18" charset="0"/>
                <a:cs typeface="Times New Roman" panose="02020603050405020304" pitchFamily="18" charset="0"/>
              </a:rPr>
              <a:t>Recurrent Meta Program Induction Network </a:t>
            </a:r>
            <a:r>
              <a:rPr lang="en-US" sz="2000" dirty="0">
                <a:latin typeface="Times New Roman" panose="02020603050405020304" pitchFamily="18" charset="0"/>
                <a:cs typeface="Times New Roman" panose="02020603050405020304" pitchFamily="18" charset="0"/>
              </a:rPr>
              <a:t>[3]</a:t>
            </a:r>
            <a:br>
              <a:rPr lang="en-US" dirty="0"/>
            </a:br>
            <a:endParaRPr lang="en-001" dirty="0"/>
          </a:p>
        </p:txBody>
      </p:sp>
      <p:sp>
        <p:nvSpPr>
          <p:cNvPr id="7" name="Google Shape;113;p18">
            <a:extLst>
              <a:ext uri="{FF2B5EF4-FFF2-40B4-BE49-F238E27FC236}">
                <a16:creationId xmlns:a16="http://schemas.microsoft.com/office/drawing/2014/main" id="{C5FAA50C-5316-947B-F002-711CA689C34B}"/>
              </a:ext>
            </a:extLst>
          </p:cNvPr>
          <p:cNvSpPr txBox="1"/>
          <p:nvPr/>
        </p:nvSpPr>
        <p:spPr>
          <a:xfrm>
            <a:off x="662318" y="2119684"/>
            <a:ext cx="11068127" cy="3554789"/>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n-US" sz="2800" b="1" dirty="0">
                <a:latin typeface="Times New Roman" panose="02020603050405020304" pitchFamily="18" charset="0"/>
                <a:cs typeface="Times New Roman" panose="02020603050405020304" pitchFamily="18" charset="0"/>
              </a:rPr>
              <a:t>Performances</a:t>
            </a:r>
            <a:r>
              <a:rPr lang="en-GB" sz="2800" b="1" dirty="0">
                <a:solidFill>
                  <a:srgbClr val="4C1130"/>
                </a:solidFill>
                <a:latin typeface="Times New Roman" panose="02020603050405020304" pitchFamily="18" charset="0"/>
                <a:ea typeface="Roboto" panose="02000000000000000000"/>
                <a:cs typeface="Times New Roman" panose="02020603050405020304" pitchFamily="18" charset="0"/>
                <a:sym typeface="Roboto" panose="02000000000000000000"/>
              </a:rPr>
              <a:t> :</a:t>
            </a:r>
            <a:endParaRPr sz="2800" b="1" dirty="0">
              <a:solidFill>
                <a:srgbClr val="4C1130"/>
              </a:solidFill>
              <a:latin typeface="Times New Roman" panose="02020603050405020304" pitchFamily="18" charset="0"/>
              <a:ea typeface="Roboto" panose="02000000000000000000"/>
              <a:cs typeface="Times New Roman" panose="02020603050405020304" pitchFamily="18" charset="0"/>
              <a:sym typeface="Roboto" panose="02000000000000000000"/>
            </a:endParaRPr>
          </a:p>
          <a:p>
            <a:pPr marL="457200" lvl="0" indent="-311150" algn="just" rtl="0">
              <a:lnSpc>
                <a:spcPct val="150000"/>
              </a:lnSpc>
              <a:spcBef>
                <a:spcPts val="0"/>
              </a:spcBef>
              <a:spcAft>
                <a:spcPts val="0"/>
              </a:spcAft>
              <a:buSzPts val="1300"/>
              <a:buFont typeface="Roboto" panose="02000000000000000000"/>
              <a:buChar char="➢"/>
            </a:pPr>
            <a:r>
              <a:rPr lang="en-US" dirty="0">
                <a:latin typeface="Times New Roman" panose="02020603050405020304" pitchFamily="18" charset="0"/>
                <a:ea typeface="Roboto" panose="02000000000000000000"/>
                <a:cs typeface="Times New Roman" panose="02020603050405020304" pitchFamily="18" charset="0"/>
                <a:sym typeface="Roboto" panose="02000000000000000000"/>
              </a:rPr>
              <a:t>Use traditional kernel methods in predicting the trajectory of human-driven cars, achieving lower mean error rates in trajectory prediction for both longitudinal and lateral directions.</a:t>
            </a:r>
          </a:p>
          <a:p>
            <a:pPr marL="0" lvl="0" indent="0" algn="just" rtl="0">
              <a:lnSpc>
                <a:spcPct val="150000"/>
              </a:lnSpc>
              <a:spcBef>
                <a:spcPts val="0"/>
              </a:spcBef>
              <a:spcAft>
                <a:spcPts val="0"/>
              </a:spcAft>
              <a:buNone/>
            </a:pPr>
            <a:r>
              <a:rPr lang="en-US" sz="2800" b="1" dirty="0">
                <a:latin typeface="Times New Roman" panose="02020603050405020304" pitchFamily="18" charset="0"/>
                <a:cs typeface="Times New Roman" panose="02020603050405020304" pitchFamily="18" charset="0"/>
              </a:rPr>
              <a:t>Limitations</a:t>
            </a:r>
            <a:r>
              <a:rPr lang="en-GB" sz="2800" b="1" dirty="0">
                <a:solidFill>
                  <a:srgbClr val="4C1130"/>
                </a:solidFill>
                <a:latin typeface="Times New Roman" panose="02020603050405020304" pitchFamily="18" charset="0"/>
                <a:ea typeface="Roboto" panose="02000000000000000000"/>
                <a:cs typeface="Times New Roman" panose="02020603050405020304" pitchFamily="18" charset="0"/>
                <a:sym typeface="Roboto" panose="02000000000000000000"/>
              </a:rPr>
              <a:t>:</a:t>
            </a:r>
          </a:p>
          <a:p>
            <a:pPr marL="457200" lvl="0" indent="-311150" algn="just" rtl="0">
              <a:lnSpc>
                <a:spcPct val="150000"/>
              </a:lnSpc>
              <a:spcBef>
                <a:spcPts val="0"/>
              </a:spcBef>
              <a:spcAft>
                <a:spcPts val="0"/>
              </a:spcAft>
              <a:buSzPts val="1300"/>
              <a:buFont typeface="Roboto" panose="02000000000000000000"/>
              <a:buChar char="➢"/>
            </a:pPr>
            <a:r>
              <a:rPr lang="en-US" dirty="0">
                <a:latin typeface="Times New Roman" panose="02020603050405020304" pitchFamily="18" charset="0"/>
                <a:ea typeface="Roboto" panose="02000000000000000000"/>
                <a:cs typeface="Times New Roman" panose="02020603050405020304" pitchFamily="18" charset="0"/>
                <a:sym typeface="Roboto" panose="02000000000000000000"/>
              </a:rPr>
              <a:t>Future developments are needed for a more advanced generator and observer structure to further reduce prediction errors and to extend the framework to more general scenarios, such as turns at intersections and highway merging.</a:t>
            </a:r>
          </a:p>
        </p:txBody>
      </p:sp>
      <p:sp>
        <p:nvSpPr>
          <p:cNvPr id="8" name="Date Placeholder 10">
            <a:extLst>
              <a:ext uri="{FF2B5EF4-FFF2-40B4-BE49-F238E27FC236}">
                <a16:creationId xmlns:a16="http://schemas.microsoft.com/office/drawing/2014/main" id="{275DE366-CD1A-F673-9008-48B1CE116EF0}"/>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9" name="Footer Placeholder 11">
            <a:extLst>
              <a:ext uri="{FF2B5EF4-FFF2-40B4-BE49-F238E27FC236}">
                <a16:creationId xmlns:a16="http://schemas.microsoft.com/office/drawing/2014/main" id="{6690C1DB-FDC5-696F-AA57-D4BD2591A1F4}"/>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0" name="Slide Number Placeholder 12">
            <a:extLst>
              <a:ext uri="{FF2B5EF4-FFF2-40B4-BE49-F238E27FC236}">
                <a16:creationId xmlns:a16="http://schemas.microsoft.com/office/drawing/2014/main" id="{3DF0EECF-53D1-4052-1961-E6331EF3ACE4}"/>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6</a:t>
            </a:fld>
            <a:endParaRPr lang="en-US" sz="1800" dirty="0"/>
          </a:p>
        </p:txBody>
      </p:sp>
    </p:spTree>
    <p:extLst>
      <p:ext uri="{BB962C8B-B14F-4D97-AF65-F5344CB8AC3E}">
        <p14:creationId xmlns:p14="http://schemas.microsoft.com/office/powerpoint/2010/main" val="1751435586"/>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F1785A0-B7C1-2434-77F6-9776A410A8F5}"/>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Literature Review (CONT’D)</a:t>
            </a:r>
          </a:p>
        </p:txBody>
      </p:sp>
      <p:sp>
        <p:nvSpPr>
          <p:cNvPr id="7" name="TextBox 6">
            <a:extLst>
              <a:ext uri="{FF2B5EF4-FFF2-40B4-BE49-F238E27FC236}">
                <a16:creationId xmlns:a16="http://schemas.microsoft.com/office/drawing/2014/main" id="{B38C5A6A-A26A-8E1F-610A-EC0E49B1CE03}"/>
              </a:ext>
            </a:extLst>
          </p:cNvPr>
          <p:cNvSpPr txBox="1"/>
          <p:nvPr/>
        </p:nvSpPr>
        <p:spPr>
          <a:xfrm>
            <a:off x="367937" y="1045028"/>
            <a:ext cx="11456126" cy="1354217"/>
          </a:xfrm>
          <a:prstGeom prst="rect">
            <a:avLst/>
          </a:prstGeom>
          <a:noFill/>
        </p:spPr>
        <p:txBody>
          <a:bodyPr wrap="square" rtlCol="0">
            <a:spAutoFit/>
          </a:bodyPr>
          <a:lstStyle/>
          <a:p>
            <a:r>
              <a:rPr lang="en-US" sz="3200" b="1" i="0" dirty="0">
                <a:solidFill>
                  <a:srgbClr val="000000"/>
                </a:solidFill>
                <a:effectLst/>
                <a:latin typeface="Times New Roman" panose="02020603050405020304" pitchFamily="18" charset="0"/>
                <a:cs typeface="Times New Roman" panose="02020603050405020304" pitchFamily="18" charset="0"/>
              </a:rPr>
              <a:t>Probabilistic Trajectory Prediction for Autonomous Vehicles with Attentive Recurrent Neural Process </a:t>
            </a:r>
            <a:r>
              <a:rPr lang="en-US" sz="2000" dirty="0">
                <a:latin typeface="Times New Roman" panose="02020603050405020304" pitchFamily="18" charset="0"/>
                <a:cs typeface="Times New Roman" panose="02020603050405020304" pitchFamily="18" charset="0"/>
              </a:rPr>
              <a:t>[4]</a:t>
            </a:r>
            <a:br>
              <a:rPr lang="en-US" dirty="0"/>
            </a:br>
            <a:endParaRPr lang="en-001" dirty="0"/>
          </a:p>
        </p:txBody>
      </p:sp>
      <p:sp>
        <p:nvSpPr>
          <p:cNvPr id="8" name="Google Shape;113;p18">
            <a:extLst>
              <a:ext uri="{FF2B5EF4-FFF2-40B4-BE49-F238E27FC236}">
                <a16:creationId xmlns:a16="http://schemas.microsoft.com/office/drawing/2014/main" id="{A8239056-0F4B-AD3D-DF78-24A22AB09E78}"/>
              </a:ext>
            </a:extLst>
          </p:cNvPr>
          <p:cNvSpPr txBox="1"/>
          <p:nvPr/>
        </p:nvSpPr>
        <p:spPr>
          <a:xfrm>
            <a:off x="662319" y="2080495"/>
            <a:ext cx="10867362" cy="3554789"/>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n-US" sz="2800" b="1" dirty="0">
                <a:latin typeface="Times New Roman" panose="02020603050405020304" pitchFamily="18" charset="0"/>
                <a:cs typeface="Times New Roman" panose="02020603050405020304" pitchFamily="18" charset="0"/>
              </a:rPr>
              <a:t>Performances</a:t>
            </a:r>
            <a:r>
              <a:rPr lang="en-GB" sz="2800" b="1" dirty="0">
                <a:solidFill>
                  <a:srgbClr val="4C1130"/>
                </a:solidFill>
                <a:latin typeface="Times New Roman" panose="02020603050405020304" pitchFamily="18" charset="0"/>
                <a:ea typeface="Roboto" panose="02000000000000000000"/>
                <a:cs typeface="Times New Roman" panose="02020603050405020304" pitchFamily="18" charset="0"/>
                <a:sym typeface="Roboto" panose="02000000000000000000"/>
              </a:rPr>
              <a:t> :</a:t>
            </a:r>
            <a:endParaRPr sz="2800" b="1" dirty="0">
              <a:solidFill>
                <a:srgbClr val="4C1130"/>
              </a:solidFill>
              <a:latin typeface="Times New Roman" panose="02020603050405020304" pitchFamily="18" charset="0"/>
              <a:ea typeface="Roboto" panose="02000000000000000000"/>
              <a:cs typeface="Times New Roman" panose="02020603050405020304" pitchFamily="18" charset="0"/>
              <a:sym typeface="Roboto" panose="02000000000000000000"/>
            </a:endParaRPr>
          </a:p>
          <a:p>
            <a:pPr marL="457200" lvl="0" indent="-311150" algn="just" rtl="0">
              <a:lnSpc>
                <a:spcPct val="150000"/>
              </a:lnSpc>
              <a:spcBef>
                <a:spcPts val="0"/>
              </a:spcBef>
              <a:spcAft>
                <a:spcPts val="0"/>
              </a:spcAft>
              <a:buSzPts val="1300"/>
              <a:buFont typeface="Roboto" panose="02000000000000000000"/>
              <a:buChar char="➢"/>
            </a:pPr>
            <a:r>
              <a:rPr lang="en-US" dirty="0">
                <a:latin typeface="Times New Roman" panose="02020603050405020304" pitchFamily="18" charset="0"/>
                <a:ea typeface="Roboto" panose="02000000000000000000"/>
                <a:cs typeface="Times New Roman" panose="02020603050405020304" pitchFamily="18" charset="0"/>
                <a:sym typeface="Roboto" panose="02000000000000000000"/>
              </a:rPr>
              <a:t>The Attentive Recurrent Neural Process (ARNP) proposed in the paper effectively captures sequential information traffic scenarios.</a:t>
            </a:r>
          </a:p>
          <a:p>
            <a:pPr marL="457200" lvl="0" indent="-311150" algn="just" rtl="0">
              <a:lnSpc>
                <a:spcPct val="150000"/>
              </a:lnSpc>
              <a:spcBef>
                <a:spcPts val="0"/>
              </a:spcBef>
              <a:spcAft>
                <a:spcPts val="0"/>
              </a:spcAft>
              <a:buSzPts val="1300"/>
              <a:buFont typeface="Roboto" panose="02000000000000000000"/>
              <a:buChar char="➢"/>
            </a:pPr>
            <a:r>
              <a:rPr lang="en-US" dirty="0">
                <a:latin typeface="Times New Roman" panose="02020603050405020304" pitchFamily="18" charset="0"/>
                <a:ea typeface="Roboto" panose="02000000000000000000"/>
                <a:cs typeface="Times New Roman" panose="02020603050405020304" pitchFamily="18" charset="0"/>
                <a:sym typeface="Roboto" panose="02000000000000000000"/>
              </a:rPr>
              <a:t>ARNP outperforms several previous approaches in terms of prediction accuracy, variance, and probability expressiveness by predicting an explicit distribution.</a:t>
            </a:r>
          </a:p>
          <a:p>
            <a:pPr marL="0" lvl="0" indent="0" algn="just" rtl="0">
              <a:lnSpc>
                <a:spcPct val="150000"/>
              </a:lnSpc>
              <a:spcBef>
                <a:spcPts val="0"/>
              </a:spcBef>
              <a:spcAft>
                <a:spcPts val="0"/>
              </a:spcAft>
              <a:buNone/>
            </a:pPr>
            <a:r>
              <a:rPr lang="en-US" sz="2800" b="1" dirty="0">
                <a:latin typeface="Times New Roman" panose="02020603050405020304" pitchFamily="18" charset="0"/>
                <a:cs typeface="Times New Roman" panose="02020603050405020304" pitchFamily="18" charset="0"/>
              </a:rPr>
              <a:t>Limitations</a:t>
            </a:r>
            <a:r>
              <a:rPr lang="en-GB" sz="2800" b="1" dirty="0">
                <a:solidFill>
                  <a:srgbClr val="4C1130"/>
                </a:solidFill>
                <a:latin typeface="Times New Roman" panose="02020603050405020304" pitchFamily="18" charset="0"/>
                <a:ea typeface="Roboto" panose="02000000000000000000"/>
                <a:cs typeface="Times New Roman" panose="02020603050405020304" pitchFamily="18" charset="0"/>
                <a:sym typeface="Roboto" panose="02000000000000000000"/>
              </a:rPr>
              <a:t>:</a:t>
            </a:r>
          </a:p>
          <a:p>
            <a:pPr marL="457200" lvl="0" indent="-311150" algn="just" rtl="0">
              <a:lnSpc>
                <a:spcPct val="150000"/>
              </a:lnSpc>
              <a:spcBef>
                <a:spcPts val="0"/>
              </a:spcBef>
              <a:spcAft>
                <a:spcPts val="0"/>
              </a:spcAft>
              <a:buSzPts val="1300"/>
              <a:buFont typeface="Roboto" panose="02000000000000000000"/>
              <a:buChar char="➢"/>
            </a:pPr>
            <a:r>
              <a:rPr lang="en-US" dirty="0">
                <a:latin typeface="Times New Roman" panose="02020603050405020304" pitchFamily="18" charset="0"/>
                <a:ea typeface="Roboto" panose="02000000000000000000"/>
                <a:cs typeface="Times New Roman" panose="02020603050405020304" pitchFamily="18" charset="0"/>
                <a:sym typeface="Roboto" panose="02000000000000000000"/>
              </a:rPr>
              <a:t>Future developments are needed for better recognize and adapt to poorly understood traffic.</a:t>
            </a:r>
          </a:p>
        </p:txBody>
      </p:sp>
      <p:sp>
        <p:nvSpPr>
          <p:cNvPr id="5" name="Date Placeholder 10">
            <a:extLst>
              <a:ext uri="{FF2B5EF4-FFF2-40B4-BE49-F238E27FC236}">
                <a16:creationId xmlns:a16="http://schemas.microsoft.com/office/drawing/2014/main" id="{2FC01B9E-016A-9B40-86BE-7DA053CA67B7}"/>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9" name="Footer Placeholder 11">
            <a:extLst>
              <a:ext uri="{FF2B5EF4-FFF2-40B4-BE49-F238E27FC236}">
                <a16:creationId xmlns:a16="http://schemas.microsoft.com/office/drawing/2014/main" id="{FD50B580-9F67-305E-4435-CE4F81504EF3}"/>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0" name="Slide Number Placeholder 12">
            <a:extLst>
              <a:ext uri="{FF2B5EF4-FFF2-40B4-BE49-F238E27FC236}">
                <a16:creationId xmlns:a16="http://schemas.microsoft.com/office/drawing/2014/main" id="{53BD20F0-AFC8-9986-9685-B49CBCBFAF7B}"/>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7</a:t>
            </a:fld>
            <a:endParaRPr lang="en-US" sz="1800" dirty="0"/>
          </a:p>
        </p:txBody>
      </p:sp>
    </p:spTree>
    <p:extLst>
      <p:ext uri="{BB962C8B-B14F-4D97-AF65-F5344CB8AC3E}">
        <p14:creationId xmlns:p14="http://schemas.microsoft.com/office/powerpoint/2010/main" val="347383513"/>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2756E4C-C461-76C1-AED6-15EC60715135}"/>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Challenges</a:t>
            </a:r>
          </a:p>
        </p:txBody>
      </p:sp>
      <p:sp>
        <p:nvSpPr>
          <p:cNvPr id="8" name="Explosion: 8 Points 7">
            <a:extLst>
              <a:ext uri="{FF2B5EF4-FFF2-40B4-BE49-F238E27FC236}">
                <a16:creationId xmlns:a16="http://schemas.microsoft.com/office/drawing/2014/main" id="{75328686-F327-2787-B0A2-293625E484B0}"/>
              </a:ext>
            </a:extLst>
          </p:cNvPr>
          <p:cNvSpPr/>
          <p:nvPr/>
        </p:nvSpPr>
        <p:spPr>
          <a:xfrm>
            <a:off x="564323" y="940461"/>
            <a:ext cx="3213463" cy="3030582"/>
          </a:xfrm>
          <a:prstGeom prst="irregularSeal1">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Work on Urban Areas</a:t>
            </a:r>
            <a:endParaRPr lang="en-001" sz="2000" b="1" dirty="0">
              <a:solidFill>
                <a:schemeClr val="tx1"/>
              </a:solidFill>
            </a:endParaRPr>
          </a:p>
        </p:txBody>
      </p:sp>
      <p:sp>
        <p:nvSpPr>
          <p:cNvPr id="9" name="Explosion: 8 Points 8">
            <a:extLst>
              <a:ext uri="{FF2B5EF4-FFF2-40B4-BE49-F238E27FC236}">
                <a16:creationId xmlns:a16="http://schemas.microsoft.com/office/drawing/2014/main" id="{CFEA23FF-1BEE-839E-DC3C-B4A317931332}"/>
              </a:ext>
            </a:extLst>
          </p:cNvPr>
          <p:cNvSpPr/>
          <p:nvPr/>
        </p:nvSpPr>
        <p:spPr>
          <a:xfrm>
            <a:off x="4666611" y="1792980"/>
            <a:ext cx="3213463" cy="3030582"/>
          </a:xfrm>
          <a:prstGeom prst="irregularSeal1">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Deals with Mixed Traffic Agents</a:t>
            </a:r>
            <a:endParaRPr lang="en-001" sz="2000" b="1" dirty="0">
              <a:solidFill>
                <a:schemeClr val="tx1"/>
              </a:solidFill>
            </a:endParaRPr>
          </a:p>
        </p:txBody>
      </p:sp>
      <p:sp>
        <p:nvSpPr>
          <p:cNvPr id="5" name="Explosion: 8 Points 4">
            <a:extLst>
              <a:ext uri="{FF2B5EF4-FFF2-40B4-BE49-F238E27FC236}">
                <a16:creationId xmlns:a16="http://schemas.microsoft.com/office/drawing/2014/main" id="{C086D1F6-E567-DBBB-C1CD-5513800D3075}"/>
              </a:ext>
            </a:extLst>
          </p:cNvPr>
          <p:cNvSpPr/>
          <p:nvPr/>
        </p:nvSpPr>
        <p:spPr>
          <a:xfrm>
            <a:off x="8508989" y="3308271"/>
            <a:ext cx="3213463" cy="3030582"/>
          </a:xfrm>
          <a:prstGeom prst="irregularSeal1">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Reduce Prediction Error</a:t>
            </a:r>
            <a:endParaRPr lang="en-001" sz="2000" b="1" dirty="0">
              <a:solidFill>
                <a:schemeClr val="tx1"/>
              </a:solidFill>
            </a:endParaRPr>
          </a:p>
        </p:txBody>
      </p:sp>
      <p:sp>
        <p:nvSpPr>
          <p:cNvPr id="6" name="Date Placeholder 10">
            <a:extLst>
              <a:ext uri="{FF2B5EF4-FFF2-40B4-BE49-F238E27FC236}">
                <a16:creationId xmlns:a16="http://schemas.microsoft.com/office/drawing/2014/main" id="{2EA70634-B068-8EEA-6298-27A1F16348BD}"/>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10" name="Footer Placeholder 11">
            <a:extLst>
              <a:ext uri="{FF2B5EF4-FFF2-40B4-BE49-F238E27FC236}">
                <a16:creationId xmlns:a16="http://schemas.microsoft.com/office/drawing/2014/main" id="{7FAD24EC-2624-1CEC-B061-BCA9327FCE65}"/>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11" name="Slide Number Placeholder 12">
            <a:extLst>
              <a:ext uri="{FF2B5EF4-FFF2-40B4-BE49-F238E27FC236}">
                <a16:creationId xmlns:a16="http://schemas.microsoft.com/office/drawing/2014/main" id="{0A2941C7-425E-4340-4B84-7E25E79EBCCE}"/>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8</a:t>
            </a:fld>
            <a:endParaRPr lang="en-US" sz="1800" dirty="0"/>
          </a:p>
        </p:txBody>
      </p:sp>
    </p:spTree>
    <p:extLst>
      <p:ext uri="{BB962C8B-B14F-4D97-AF65-F5344CB8AC3E}">
        <p14:creationId xmlns:p14="http://schemas.microsoft.com/office/powerpoint/2010/main" val="211258443"/>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8325008-4CFA-911E-BDD7-EDBB0569AE30}"/>
              </a:ext>
            </a:extLst>
          </p:cNvPr>
          <p:cNvSpPr/>
          <p:nvPr/>
        </p:nvSpPr>
        <p:spPr>
          <a:xfrm>
            <a:off x="0" y="0"/>
            <a:ext cx="12192000" cy="701963"/>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Objectives</a:t>
            </a:r>
          </a:p>
        </p:txBody>
      </p:sp>
      <p:sp>
        <p:nvSpPr>
          <p:cNvPr id="8" name="TextBox 7">
            <a:extLst>
              <a:ext uri="{FF2B5EF4-FFF2-40B4-BE49-F238E27FC236}">
                <a16:creationId xmlns:a16="http://schemas.microsoft.com/office/drawing/2014/main" id="{0F02B54D-BB85-20B5-E0B4-536390376F43}"/>
              </a:ext>
            </a:extLst>
          </p:cNvPr>
          <p:cNvSpPr txBox="1"/>
          <p:nvPr/>
        </p:nvSpPr>
        <p:spPr>
          <a:xfrm>
            <a:off x="932015" y="1597729"/>
            <a:ext cx="9836331" cy="3662541"/>
          </a:xfrm>
          <a:prstGeom prst="rect">
            <a:avLst/>
          </a:prstGeom>
          <a:noFill/>
        </p:spPr>
        <p:txBody>
          <a:bodyPr wrap="square" rtlCol="0">
            <a:spAutoFit/>
          </a:bodyPr>
          <a:lstStyle/>
          <a:p>
            <a:pPr marL="914400" lvl="1" indent="-457200">
              <a:buFont typeface="Wingdings" panose="05000000000000000000" pitchFamily="2" charset="2"/>
              <a:buChar char="q"/>
            </a:pPr>
            <a:r>
              <a:rPr lang="en-US" sz="2800" dirty="0">
                <a:latin typeface="Times New Roman" panose="02020603050405020304" pitchFamily="18" charset="0"/>
                <a:cs typeface="Times New Roman" panose="02020603050405020304" pitchFamily="18" charset="0"/>
              </a:rPr>
              <a:t>Deals with mixed traffic environment consists of various cars, bicycles, bikes, buses, pedestrians, traffic lights </a:t>
            </a:r>
            <a:r>
              <a:rPr lang="en-US" sz="2800" dirty="0" err="1">
                <a:latin typeface="Times New Roman" panose="02020603050405020304" pitchFamily="18" charset="0"/>
                <a:cs typeface="Times New Roman" panose="02020603050405020304" pitchFamily="18" charset="0"/>
              </a:rPr>
              <a:t>etc</a:t>
            </a:r>
            <a:r>
              <a:rPr lang="en-US" sz="2800" dirty="0">
                <a:latin typeface="Times New Roman" panose="02020603050405020304" pitchFamily="18" charset="0"/>
                <a:cs typeface="Times New Roman" panose="02020603050405020304" pitchFamily="18" charset="0"/>
              </a:rPr>
              <a:t> in an urban areas.</a:t>
            </a:r>
          </a:p>
          <a:p>
            <a:pPr marL="914400" lvl="1" indent="-457200">
              <a:buFont typeface="Wingdings" panose="05000000000000000000" pitchFamily="2" charset="2"/>
              <a:buChar char="q"/>
            </a:pPr>
            <a:endParaRPr lang="en-US" sz="2800" dirty="0">
              <a:latin typeface="Times New Roman" panose="02020603050405020304" pitchFamily="18" charset="0"/>
              <a:cs typeface="Times New Roman" panose="02020603050405020304" pitchFamily="18" charset="0"/>
            </a:endParaRPr>
          </a:p>
          <a:p>
            <a:pPr marL="914400" lvl="1" indent="-457200">
              <a:buFont typeface="Wingdings" panose="05000000000000000000" pitchFamily="2" charset="2"/>
              <a:buChar char="q"/>
            </a:pPr>
            <a:endParaRPr lang="en-US" sz="2800" dirty="0">
              <a:latin typeface="Times New Roman" panose="02020603050405020304" pitchFamily="18" charset="0"/>
              <a:cs typeface="Times New Roman" panose="02020603050405020304" pitchFamily="18" charset="0"/>
            </a:endParaRPr>
          </a:p>
          <a:p>
            <a:pPr marL="914400" lvl="1" indent="-457200">
              <a:buFont typeface="Wingdings" panose="05000000000000000000" pitchFamily="2" charset="2"/>
              <a:buChar char="q"/>
            </a:pPr>
            <a:r>
              <a:rPr lang="en-US" sz="2800" dirty="0">
                <a:latin typeface="Times New Roman" panose="02020603050405020304" pitchFamily="18" charset="0"/>
                <a:cs typeface="Times New Roman" panose="02020603050405020304" pitchFamily="18" charset="0"/>
              </a:rPr>
              <a:t>Also increasing the accuracy of the model is an obligatory part of my work.</a:t>
            </a:r>
          </a:p>
          <a:p>
            <a:endParaRPr lang="en-US" dirty="0"/>
          </a:p>
          <a:p>
            <a:pPr marL="285750" indent="-285750">
              <a:buFont typeface="Wingdings" panose="05000000000000000000" pitchFamily="2" charset="2"/>
              <a:buChar char="q"/>
            </a:pPr>
            <a:endParaRPr lang="en-001" dirty="0"/>
          </a:p>
        </p:txBody>
      </p:sp>
      <p:sp>
        <p:nvSpPr>
          <p:cNvPr id="5" name="Date Placeholder 10">
            <a:extLst>
              <a:ext uri="{FF2B5EF4-FFF2-40B4-BE49-F238E27FC236}">
                <a16:creationId xmlns:a16="http://schemas.microsoft.com/office/drawing/2014/main" id="{B7AC0318-343B-F721-73EB-ADD7703B503D}"/>
              </a:ext>
            </a:extLst>
          </p:cNvPr>
          <p:cNvSpPr>
            <a:spLocks noGrp="1"/>
          </p:cNvSpPr>
          <p:nvPr>
            <p:ph type="dt" sz="half" idx="10"/>
          </p:nvPr>
        </p:nvSpPr>
        <p:spPr>
          <a:xfrm>
            <a:off x="1097280" y="6459785"/>
            <a:ext cx="2472271" cy="365125"/>
          </a:xfrm>
        </p:spPr>
        <p:txBody>
          <a:bodyPr/>
          <a:lstStyle/>
          <a:p>
            <a:r>
              <a:rPr lang="en-US" sz="1600" dirty="0"/>
              <a:t>1/21/2024</a:t>
            </a:r>
          </a:p>
        </p:txBody>
      </p:sp>
      <p:sp>
        <p:nvSpPr>
          <p:cNvPr id="6" name="Footer Placeholder 11">
            <a:extLst>
              <a:ext uri="{FF2B5EF4-FFF2-40B4-BE49-F238E27FC236}">
                <a16:creationId xmlns:a16="http://schemas.microsoft.com/office/drawing/2014/main" id="{9082C0E9-9C70-DF60-5030-D2A941A992AE}"/>
              </a:ext>
            </a:extLst>
          </p:cNvPr>
          <p:cNvSpPr>
            <a:spLocks noGrp="1"/>
          </p:cNvSpPr>
          <p:nvPr>
            <p:ph type="ftr" sz="quarter" idx="11"/>
          </p:nvPr>
        </p:nvSpPr>
        <p:spPr>
          <a:xfrm>
            <a:off x="3092823" y="6459785"/>
            <a:ext cx="6118412" cy="365125"/>
          </a:xfrm>
        </p:spPr>
        <p:txBody>
          <a:bodyPr/>
          <a:lstStyle/>
          <a:p>
            <a:r>
              <a:rPr lang="en-US" sz="1400" dirty="0"/>
              <a:t>Integrative Trajectory Forecasting for Autonomous Vehicles in Mixed Traffic Environments</a:t>
            </a:r>
          </a:p>
        </p:txBody>
      </p:sp>
      <p:sp>
        <p:nvSpPr>
          <p:cNvPr id="9" name="Slide Number Placeholder 12">
            <a:extLst>
              <a:ext uri="{FF2B5EF4-FFF2-40B4-BE49-F238E27FC236}">
                <a16:creationId xmlns:a16="http://schemas.microsoft.com/office/drawing/2014/main" id="{8885669A-DC7B-3FA5-B0DC-6ADA0D953904}"/>
              </a:ext>
            </a:extLst>
          </p:cNvPr>
          <p:cNvSpPr>
            <a:spLocks noGrp="1"/>
          </p:cNvSpPr>
          <p:nvPr>
            <p:ph type="sldNum" sz="quarter" idx="12"/>
          </p:nvPr>
        </p:nvSpPr>
        <p:spPr>
          <a:xfrm>
            <a:off x="9900458" y="6432891"/>
            <a:ext cx="1312025" cy="365125"/>
          </a:xfrm>
        </p:spPr>
        <p:txBody>
          <a:bodyPr/>
          <a:lstStyle/>
          <a:p>
            <a:fld id="{DC868833-F837-46FB-9C77-09C205A3C98D}" type="slidenum">
              <a:rPr lang="en-US" sz="1800" smtClean="0"/>
              <a:t>9</a:t>
            </a:fld>
            <a:endParaRPr lang="en-US" sz="1800" dirty="0"/>
          </a:p>
        </p:txBody>
      </p:sp>
    </p:spTree>
    <p:extLst>
      <p:ext uri="{BB962C8B-B14F-4D97-AF65-F5344CB8AC3E}">
        <p14:creationId xmlns:p14="http://schemas.microsoft.com/office/powerpoint/2010/main" val="700268493"/>
      </p:ext>
    </p:extLst>
  </p:cSld>
  <p:clrMapOvr>
    <a:masterClrMapping/>
  </p:clrMapOvr>
  <p:transition spd="slow">
    <p:push dir="u"/>
  </p:transition>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514949"/>
      </a:dk2>
      <a:lt2>
        <a:srgbClr val="E1E1DB"/>
      </a:lt2>
      <a:accent1>
        <a:srgbClr val="9DBFBE"/>
      </a:accent1>
      <a:accent2>
        <a:srgbClr val="DB8631"/>
      </a:accent2>
      <a:accent3>
        <a:srgbClr val="E3CC5A"/>
      </a:accent3>
      <a:accent4>
        <a:srgbClr val="ACADA8"/>
      </a:accent4>
      <a:accent5>
        <a:srgbClr val="927C61"/>
      </a:accent5>
      <a:accent6>
        <a:srgbClr val="B3B435"/>
      </a:accent6>
      <a:hlink>
        <a:srgbClr val="0000FF"/>
      </a:hlink>
      <a:folHlink>
        <a:srgbClr val="800080"/>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243AF7DC-D15B-41C0-AE81-23980D1B9FC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3663</TotalTime>
  <Words>1378</Words>
  <Application>Microsoft Office PowerPoint</Application>
  <PresentationFormat>Widescreen</PresentationFormat>
  <Paragraphs>249</Paragraphs>
  <Slides>22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Arial</vt:lpstr>
      <vt:lpstr>Calibri</vt:lpstr>
      <vt:lpstr>Calibri Light</vt:lpstr>
      <vt:lpstr>Georgia</vt:lpstr>
      <vt:lpstr>Roboto</vt:lpstr>
      <vt:lpstr>Times New Roman</vt:lpstr>
      <vt:lpstr>Wingdings</vt:lpstr>
      <vt:lpstr>Retrospect</vt:lpstr>
      <vt:lpstr>Tentative Title: Integrative Trajectory Forecasting for Autonomous Vehicles in Mixed Traffic Environments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mLoc‑mRNA: predicting multiple sub‑cellular localization of mRNAs using random forest algorithm coupled with feature selection via elastic net</dc:title>
  <dc:creator>Rupak Chandra Bhowmick</dc:creator>
  <cp:lastModifiedBy>Nazmul Hossain Shanto</cp:lastModifiedBy>
  <cp:revision>87</cp:revision>
  <dcterms:created xsi:type="dcterms:W3CDTF">2023-03-09T08:28:36Z</dcterms:created>
  <dcterms:modified xsi:type="dcterms:W3CDTF">2024-01-21T07:58:35Z</dcterms:modified>
</cp:coreProperties>
</file>

<file path=docProps/thumbnail.jpeg>
</file>